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 id="265"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snapToGrid="0">
      <p:cViewPr varScale="1">
        <p:scale>
          <a:sx n="102" d="100"/>
          <a:sy n="102" d="100"/>
        </p:scale>
        <p:origin x="4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9/28/2019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9/28/2019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9/28/2019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iki2.org/en/Panachage" TargetMode="External"/><Relationship Id="rId2" Type="http://schemas.openxmlformats.org/officeDocument/2006/relationships/hyperlink" Target="https://wiki2.org/en/Cumulative_voting" TargetMode="External"/><Relationship Id="rId1" Type="http://schemas.openxmlformats.org/officeDocument/2006/relationships/slideLayout" Target="../slideLayouts/slideLayout2.xml"/><Relationship Id="rId4" Type="http://schemas.openxmlformats.org/officeDocument/2006/relationships/hyperlink" Target="https://wiki2.org/en/National_Council_(Switzerland)"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ch.ch/en/demokratie/federalis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Community_union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undprosperity.org/page25.html"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iki2.org/en/National_Council_(Switzerla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975" y="4517136"/>
            <a:ext cx="10893095" cy="1174947"/>
          </a:xfrm>
        </p:spPr>
        <p:txBody>
          <a:bodyPr>
            <a:normAutofit fontScale="90000"/>
          </a:bodyPr>
          <a:lstStyle/>
          <a:p>
            <a:r>
              <a:rPr lang="de-CH" dirty="0">
                <a:solidFill>
                  <a:srgbClr val="EBEBEB"/>
                </a:solidFill>
              </a:rPr>
              <a:t>01. Executive </a:t>
            </a:r>
            <a:r>
              <a:rPr lang="de-CH" dirty="0" err="1">
                <a:solidFill>
                  <a:srgbClr val="EBEBEB"/>
                </a:solidFill>
              </a:rPr>
              <a:t>of</a:t>
            </a:r>
            <a:r>
              <a:rPr lang="de-CH" dirty="0">
                <a:solidFill>
                  <a:srgbClr val="EBEBEB"/>
                </a:solidFill>
              </a:rPr>
              <a:t> Sound </a:t>
            </a:r>
            <a:r>
              <a:rPr lang="de-CH" dirty="0" err="1">
                <a:solidFill>
                  <a:srgbClr val="EBEBEB"/>
                </a:solidFill>
              </a:rPr>
              <a:t>Prosperity</a:t>
            </a:r>
            <a:endParaRPr lang="de-CH" dirty="0">
              <a:solidFill>
                <a:srgbClr val="EBEBEB"/>
              </a:solidFill>
            </a:endParaRP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692877"/>
            <a:ext cx="10893095" cy="535304"/>
          </a:xfrm>
        </p:spPr>
        <p:txBody>
          <a:bodyPr>
            <a:normAutofit/>
          </a:bodyPr>
          <a:lstStyle/>
          <a:p>
            <a:r>
              <a:rPr lang="de-CH" dirty="0" err="1"/>
              <a:t>How</a:t>
            </a:r>
            <a:r>
              <a:rPr lang="de-CH" dirty="0"/>
              <a:t> </a:t>
            </a:r>
            <a:r>
              <a:rPr lang="de-CH" dirty="0" err="1"/>
              <a:t>is</a:t>
            </a:r>
            <a:r>
              <a:rPr lang="de-CH" dirty="0"/>
              <a:t> Sound </a:t>
            </a:r>
            <a:r>
              <a:rPr lang="de-CH" dirty="0" err="1"/>
              <a:t>Prosperity</a:t>
            </a:r>
            <a:r>
              <a:rPr lang="de-CH" dirty="0"/>
              <a:t> </a:t>
            </a:r>
            <a:r>
              <a:rPr lang="de-CH" dirty="0" err="1"/>
              <a:t>governed</a:t>
            </a:r>
            <a:r>
              <a:rPr lang="de-CH" dirty="0"/>
              <a:t>?</a:t>
            </a:r>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3E7EC-F5F8-4835-9110-07DCB1480DE6}"/>
              </a:ext>
            </a:extLst>
          </p:cNvPr>
          <p:cNvSpPr>
            <a:spLocks noGrp="1"/>
          </p:cNvSpPr>
          <p:nvPr>
            <p:ph type="title"/>
          </p:nvPr>
        </p:nvSpPr>
        <p:spPr/>
        <p:txBody>
          <a:bodyPr/>
          <a:lstStyle/>
          <a:p>
            <a:r>
              <a:rPr lang="de-CH" dirty="0" err="1"/>
              <a:t>Elections</a:t>
            </a:r>
            <a:endParaRPr lang="de-CH" dirty="0"/>
          </a:p>
        </p:txBody>
      </p:sp>
      <p:sp>
        <p:nvSpPr>
          <p:cNvPr id="3" name="Inhaltsplatzhalter 2">
            <a:extLst>
              <a:ext uri="{FF2B5EF4-FFF2-40B4-BE49-F238E27FC236}">
                <a16:creationId xmlns:a16="http://schemas.microsoft.com/office/drawing/2014/main" id="{D9020471-BC8B-4ACD-AB9E-190F7E443864}"/>
              </a:ext>
            </a:extLst>
          </p:cNvPr>
          <p:cNvSpPr>
            <a:spLocks noGrp="1"/>
          </p:cNvSpPr>
          <p:nvPr>
            <p:ph idx="1"/>
          </p:nvPr>
        </p:nvSpPr>
        <p:spPr>
          <a:xfrm>
            <a:off x="1154954" y="2603499"/>
            <a:ext cx="8825659" cy="3652445"/>
          </a:xfrm>
        </p:spPr>
        <p:txBody>
          <a:bodyPr>
            <a:normAutofit fontScale="92500" lnSpcReduction="10000"/>
          </a:bodyPr>
          <a:lstStyle/>
          <a:p>
            <a:r>
              <a:rPr lang="en-US" dirty="0"/>
              <a:t>In elections, Community Interests Circles </a:t>
            </a:r>
            <a:r>
              <a:rPr lang="en-US" sz="1300" dirty="0"/>
              <a:t>(see info on Community of Interest in separate information)</a:t>
            </a:r>
            <a:r>
              <a:rPr lang="en-US" dirty="0"/>
              <a:t> publish the lists in the Country Circles with their candidates. Each list contains at most the number of candidates which the country is entitled to send to the Council of State. Each voter is entitled to vote for as many candidates as their State is entitled to send to the Union Council; so an inhabitant of the Country Zimbabwe can vote for more candidates (because more people are involved), while an inhabitant of the Country </a:t>
            </a:r>
            <a:r>
              <a:rPr lang="en-US" dirty="0" err="1"/>
              <a:t>Birma</a:t>
            </a:r>
            <a:r>
              <a:rPr lang="en-US" dirty="0"/>
              <a:t> can only vote for one. </a:t>
            </a:r>
          </a:p>
          <a:p>
            <a:r>
              <a:rPr lang="en-US" dirty="0"/>
              <a:t>Voters are entitled to choose a pre-prepared party list without making changes or they can alter it by </a:t>
            </a:r>
            <a:r>
              <a:rPr lang="en-US" dirty="0">
                <a:hlinkClick r:id="rId2" tooltip="Cumulative voting"/>
              </a:rPr>
              <a:t>cumulative voting</a:t>
            </a:r>
            <a:r>
              <a:rPr lang="en-US" dirty="0"/>
              <a:t> ,or </a:t>
            </a:r>
            <a:r>
              <a:rPr lang="en-US" dirty="0" err="1">
                <a:hlinkClick r:id="rId3" tooltip="Panachage"/>
              </a:rPr>
              <a:t>panachage</a:t>
            </a:r>
            <a:r>
              <a:rPr lang="en-US" dirty="0"/>
              <a:t>. Thus, the voter can give his vote to a specific candidate and ignore the rest of that candidate’s CIC. Alternatively, it is possible for the voter to split his or her vote among several candidates from different CIC’s. </a:t>
            </a:r>
          </a:p>
          <a:p>
            <a:r>
              <a:rPr lang="en-US" dirty="0">
                <a:hlinkClick r:id="rId4"/>
              </a:rPr>
              <a:t>See more info here on how it operates in Switzerland, as our example.</a:t>
            </a:r>
            <a:endParaRPr lang="de-CH" dirty="0"/>
          </a:p>
        </p:txBody>
      </p:sp>
    </p:spTree>
    <p:extLst>
      <p:ext uri="{BB962C8B-B14F-4D97-AF65-F5344CB8AC3E}">
        <p14:creationId xmlns:p14="http://schemas.microsoft.com/office/powerpoint/2010/main" val="237105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de-CH" sz="3200">
                <a:solidFill>
                  <a:srgbClr val="EBEBEB"/>
                </a:solidFill>
              </a:rPr>
              <a:t>Direct Democracy /Holacracy</a:t>
            </a: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290077" y="437513"/>
            <a:ext cx="5502614" cy="5954325"/>
          </a:xfrm>
        </p:spPr>
        <p:txBody>
          <a:bodyPr anchor="ctr">
            <a:normAutofit/>
          </a:bodyPr>
          <a:lstStyle/>
          <a:p>
            <a:r>
              <a:rPr lang="de-CH" sz="2000" dirty="0"/>
              <a:t>The </a:t>
            </a:r>
            <a:r>
              <a:rPr lang="de-CH" sz="2000" dirty="0" err="1"/>
              <a:t>executive</a:t>
            </a:r>
            <a:r>
              <a:rPr lang="de-CH" sz="2000" dirty="0"/>
              <a:t> </a:t>
            </a:r>
            <a:r>
              <a:rPr lang="de-CH" sz="2000" dirty="0" err="1"/>
              <a:t>of</a:t>
            </a:r>
            <a:r>
              <a:rPr lang="de-CH" sz="2000" dirty="0"/>
              <a:t> Sound </a:t>
            </a:r>
            <a:r>
              <a:rPr lang="de-CH" sz="2000" dirty="0" err="1"/>
              <a:t>Prosperity</a:t>
            </a:r>
            <a:r>
              <a:rPr lang="de-CH" sz="2000" dirty="0"/>
              <a:t> </a:t>
            </a:r>
            <a:r>
              <a:rPr lang="de-CH" sz="2000" dirty="0" err="1"/>
              <a:t>is</a:t>
            </a:r>
            <a:r>
              <a:rPr lang="de-CH" sz="2000" dirty="0"/>
              <a:t> </a:t>
            </a:r>
            <a:r>
              <a:rPr lang="de-CH" sz="2000" dirty="0" err="1"/>
              <a:t>to</a:t>
            </a:r>
            <a:r>
              <a:rPr lang="de-CH" sz="2000" dirty="0"/>
              <a:t> </a:t>
            </a:r>
            <a:r>
              <a:rPr lang="de-CH" sz="2000" dirty="0" err="1"/>
              <a:t>be</a:t>
            </a:r>
            <a:r>
              <a:rPr lang="de-CH" sz="2000" dirty="0"/>
              <a:t> </a:t>
            </a:r>
            <a:r>
              <a:rPr lang="de-CH" sz="2000" dirty="0" err="1"/>
              <a:t>compared</a:t>
            </a:r>
            <a:r>
              <a:rPr lang="de-CH" sz="2000" dirty="0"/>
              <a:t> </a:t>
            </a:r>
            <a:r>
              <a:rPr lang="de-CH" sz="2000" dirty="0" err="1"/>
              <a:t>to</a:t>
            </a:r>
            <a:r>
              <a:rPr lang="de-CH" sz="2000" dirty="0"/>
              <a:t> </a:t>
            </a:r>
            <a:r>
              <a:rPr lang="de-CH" sz="2000" dirty="0" err="1"/>
              <a:t>the</a:t>
            </a:r>
            <a:r>
              <a:rPr lang="de-CH" sz="2000" dirty="0"/>
              <a:t> </a:t>
            </a:r>
            <a:r>
              <a:rPr lang="de-CH" sz="2000" dirty="0">
                <a:hlinkClick r:id="rId2"/>
              </a:rPr>
              <a:t>Swiss Government</a:t>
            </a:r>
            <a:r>
              <a:rPr lang="de-CH" sz="2000" dirty="0"/>
              <a:t>.</a:t>
            </a:r>
          </a:p>
          <a:p>
            <a:r>
              <a:rPr lang="de-CH" sz="2000" dirty="0" err="1"/>
              <a:t>We</a:t>
            </a:r>
            <a:r>
              <a:rPr lang="de-CH" sz="2000" dirty="0"/>
              <a:t> </a:t>
            </a:r>
            <a:r>
              <a:rPr lang="de-CH" sz="2000" dirty="0" err="1"/>
              <a:t>use</a:t>
            </a:r>
            <a:r>
              <a:rPr lang="de-CH" sz="2000" dirty="0"/>
              <a:t> </a:t>
            </a:r>
            <a:r>
              <a:rPr lang="de-CH" sz="2000" dirty="0" err="1"/>
              <a:t>the</a:t>
            </a:r>
            <a:r>
              <a:rPr lang="de-CH" sz="2000" dirty="0"/>
              <a:t> </a:t>
            </a:r>
            <a:r>
              <a:rPr lang="de-CH" sz="2000" dirty="0" err="1"/>
              <a:t>names</a:t>
            </a:r>
            <a:r>
              <a:rPr lang="de-CH" sz="2000" dirty="0"/>
              <a:t>, </a:t>
            </a:r>
            <a:r>
              <a:rPr lang="de-CH" sz="2000" dirty="0" err="1"/>
              <a:t>from</a:t>
            </a:r>
            <a:r>
              <a:rPr lang="de-CH" sz="2000" dirty="0"/>
              <a:t> </a:t>
            </a:r>
            <a:r>
              <a:rPr lang="de-CH" sz="2000" dirty="0" err="1"/>
              <a:t>bottom</a:t>
            </a:r>
            <a:r>
              <a:rPr lang="de-CH" sz="2000" dirty="0"/>
              <a:t> </a:t>
            </a:r>
            <a:r>
              <a:rPr lang="de-CH" sz="2000" dirty="0" err="1"/>
              <a:t>to</a:t>
            </a:r>
            <a:r>
              <a:rPr lang="de-CH" sz="2000" dirty="0"/>
              <a:t> top:</a:t>
            </a:r>
          </a:p>
          <a:p>
            <a:pPr>
              <a:buFont typeface="Wingdings" panose="05000000000000000000" pitchFamily="2" charset="2"/>
              <a:buChar char="Ø"/>
            </a:pPr>
            <a:r>
              <a:rPr lang="de-CH" sz="2000" dirty="0"/>
              <a:t>Teams, </a:t>
            </a:r>
            <a:r>
              <a:rPr lang="de-CH" sz="2000" dirty="0" err="1"/>
              <a:t>businesses</a:t>
            </a:r>
            <a:endParaRPr lang="de-CH" sz="2000" dirty="0"/>
          </a:p>
          <a:p>
            <a:pPr>
              <a:buFont typeface="Wingdings" panose="05000000000000000000" pitchFamily="2" charset="2"/>
              <a:buChar char="Ø"/>
            </a:pPr>
            <a:r>
              <a:rPr lang="de-CH" sz="2000" dirty="0" err="1"/>
              <a:t>Circles</a:t>
            </a:r>
            <a:r>
              <a:rPr lang="de-CH" sz="2000" dirty="0"/>
              <a:t>, Community</a:t>
            </a:r>
          </a:p>
          <a:p>
            <a:pPr>
              <a:buFont typeface="Wingdings" panose="05000000000000000000" pitchFamily="2" charset="2"/>
              <a:buChar char="Ø"/>
            </a:pPr>
            <a:r>
              <a:rPr lang="de-CH" sz="2000" dirty="0"/>
              <a:t>City Circle</a:t>
            </a:r>
          </a:p>
          <a:p>
            <a:pPr>
              <a:buFont typeface="Wingdings" panose="05000000000000000000" pitchFamily="2" charset="2"/>
              <a:buChar char="Ø"/>
            </a:pPr>
            <a:r>
              <a:rPr lang="de-CH" sz="2000" dirty="0"/>
              <a:t>Country Circle</a:t>
            </a:r>
          </a:p>
          <a:p>
            <a:pPr>
              <a:buFont typeface="Wingdings" panose="05000000000000000000" pitchFamily="2" charset="2"/>
              <a:buChar char="Ø"/>
            </a:pPr>
            <a:r>
              <a:rPr lang="de-CH" sz="2000" dirty="0" err="1"/>
              <a:t>Continent</a:t>
            </a:r>
            <a:r>
              <a:rPr lang="de-CH" sz="2000" dirty="0"/>
              <a:t> Circle</a:t>
            </a:r>
          </a:p>
          <a:p>
            <a:pPr>
              <a:buFont typeface="Wingdings" panose="05000000000000000000" pitchFamily="2" charset="2"/>
              <a:buChar char="Ø"/>
            </a:pPr>
            <a:r>
              <a:rPr lang="de-CH" sz="2000" dirty="0"/>
              <a:t>Union Circle</a:t>
            </a:r>
          </a:p>
          <a:p>
            <a:pPr>
              <a:buFont typeface="Wingdings" panose="05000000000000000000" pitchFamily="2" charset="2"/>
              <a:buChar char="Ø"/>
            </a:pPr>
            <a:r>
              <a:rPr lang="de-CH" sz="2000" dirty="0"/>
              <a:t>Anchor Circle</a:t>
            </a:r>
          </a:p>
          <a:p>
            <a:pPr>
              <a:buFont typeface="Wingdings" panose="05000000000000000000" pitchFamily="2" charset="2"/>
              <a:buChar char="Ø"/>
            </a:pPr>
            <a:endParaRPr lang="de-CH" sz="2000" dirty="0"/>
          </a:p>
          <a:p>
            <a:pPr>
              <a:buFont typeface="Wingdings" panose="05000000000000000000" pitchFamily="2" charset="2"/>
              <a:buChar char="Ø"/>
            </a:pPr>
            <a:endParaRPr lang="de-CH" sz="2000" dirty="0"/>
          </a:p>
          <a:p>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5A9CDF-C0C8-42C7-8573-E653D8912B67}"/>
              </a:ext>
            </a:extLst>
          </p:cNvPr>
          <p:cNvSpPr>
            <a:spLocks noGrp="1"/>
          </p:cNvSpPr>
          <p:nvPr>
            <p:ph type="title"/>
          </p:nvPr>
        </p:nvSpPr>
        <p:spPr/>
        <p:txBody>
          <a:bodyPr/>
          <a:lstStyle/>
          <a:p>
            <a:r>
              <a:rPr lang="de-CH" dirty="0" err="1"/>
              <a:t>Constitution</a:t>
            </a:r>
            <a:endParaRPr lang="de-CH" dirty="0"/>
          </a:p>
        </p:txBody>
      </p:sp>
      <p:sp>
        <p:nvSpPr>
          <p:cNvPr id="3" name="Inhaltsplatzhalter 2">
            <a:extLst>
              <a:ext uri="{FF2B5EF4-FFF2-40B4-BE49-F238E27FC236}">
                <a16:creationId xmlns:a16="http://schemas.microsoft.com/office/drawing/2014/main" id="{AABCE6DB-394D-42F9-8264-619D65F423FD}"/>
              </a:ext>
            </a:extLst>
          </p:cNvPr>
          <p:cNvSpPr>
            <a:spLocks noGrp="1"/>
          </p:cNvSpPr>
          <p:nvPr>
            <p:ph idx="1"/>
          </p:nvPr>
        </p:nvSpPr>
        <p:spPr/>
        <p:txBody>
          <a:bodyPr/>
          <a:lstStyle/>
          <a:p>
            <a:r>
              <a:rPr lang="de-CH" dirty="0"/>
              <a:t>The Union </a:t>
            </a:r>
            <a:r>
              <a:rPr lang="de-CH" dirty="0" err="1"/>
              <a:t>Constitution</a:t>
            </a:r>
            <a:r>
              <a:rPr lang="de-CH" dirty="0"/>
              <a:t> </a:t>
            </a:r>
            <a:r>
              <a:rPr lang="de-CH" dirty="0" err="1"/>
              <a:t>defines</a:t>
            </a:r>
            <a:r>
              <a:rPr lang="de-CH" dirty="0"/>
              <a:t> </a:t>
            </a:r>
            <a:r>
              <a:rPr lang="de-CH" dirty="0" err="1"/>
              <a:t>the</a:t>
            </a:r>
            <a:r>
              <a:rPr lang="de-CH" dirty="0"/>
              <a:t> </a:t>
            </a:r>
            <a:r>
              <a:rPr lang="de-CH" dirty="0" err="1"/>
              <a:t>powers</a:t>
            </a:r>
            <a:r>
              <a:rPr lang="de-CH" dirty="0"/>
              <a:t> </a:t>
            </a:r>
            <a:r>
              <a:rPr lang="de-CH" dirty="0" err="1"/>
              <a:t>of</a:t>
            </a:r>
            <a:r>
              <a:rPr lang="de-CH" dirty="0"/>
              <a:t> </a:t>
            </a:r>
            <a:r>
              <a:rPr lang="de-CH" dirty="0" err="1"/>
              <a:t>the</a:t>
            </a:r>
            <a:r>
              <a:rPr lang="de-CH" dirty="0"/>
              <a:t> </a:t>
            </a:r>
            <a:r>
              <a:rPr lang="de-CH" dirty="0" err="1"/>
              <a:t>Organization</a:t>
            </a:r>
            <a:r>
              <a:rPr lang="de-CH" dirty="0"/>
              <a:t>, and </a:t>
            </a:r>
            <a:r>
              <a:rPr lang="de-CH" dirty="0" err="1"/>
              <a:t>consequently</a:t>
            </a:r>
            <a:r>
              <a:rPr lang="de-CH" dirty="0"/>
              <a:t> </a:t>
            </a:r>
            <a:r>
              <a:rPr lang="de-CH" dirty="0" err="1"/>
              <a:t>the</a:t>
            </a:r>
            <a:r>
              <a:rPr lang="de-CH" dirty="0"/>
              <a:t> </a:t>
            </a:r>
            <a:r>
              <a:rPr lang="de-CH" dirty="0" err="1"/>
              <a:t>powers</a:t>
            </a:r>
            <a:r>
              <a:rPr lang="de-CH" dirty="0"/>
              <a:t> </a:t>
            </a:r>
            <a:r>
              <a:rPr lang="de-CH" dirty="0" err="1"/>
              <a:t>of</a:t>
            </a:r>
            <a:r>
              <a:rPr lang="de-CH" dirty="0"/>
              <a:t> </a:t>
            </a:r>
            <a:r>
              <a:rPr lang="de-CH" dirty="0" err="1"/>
              <a:t>the</a:t>
            </a:r>
            <a:r>
              <a:rPr lang="de-CH" dirty="0"/>
              <a:t> </a:t>
            </a:r>
            <a:r>
              <a:rPr lang="de-CH" dirty="0" err="1"/>
              <a:t>Continent</a:t>
            </a:r>
            <a:r>
              <a:rPr lang="de-CH" dirty="0"/>
              <a:t> </a:t>
            </a:r>
            <a:r>
              <a:rPr lang="de-CH" dirty="0" err="1"/>
              <a:t>Circles</a:t>
            </a:r>
            <a:r>
              <a:rPr lang="de-CH" dirty="0"/>
              <a:t>, </a:t>
            </a:r>
            <a:r>
              <a:rPr lang="de-CH" dirty="0" err="1"/>
              <a:t>which</a:t>
            </a:r>
            <a:r>
              <a:rPr lang="de-CH" dirty="0"/>
              <a:t> in turn, </a:t>
            </a:r>
            <a:r>
              <a:rPr lang="de-CH" dirty="0" err="1"/>
              <a:t>allocate</a:t>
            </a:r>
            <a:r>
              <a:rPr lang="de-CH" dirty="0"/>
              <a:t> </a:t>
            </a:r>
            <a:r>
              <a:rPr lang="de-CH" dirty="0" err="1"/>
              <a:t>the</a:t>
            </a:r>
            <a:r>
              <a:rPr lang="de-CH" dirty="0"/>
              <a:t> power </a:t>
            </a:r>
            <a:r>
              <a:rPr lang="de-CH" dirty="0" err="1"/>
              <a:t>to</a:t>
            </a:r>
            <a:r>
              <a:rPr lang="de-CH" dirty="0"/>
              <a:t> </a:t>
            </a:r>
            <a:r>
              <a:rPr lang="de-CH" dirty="0" err="1"/>
              <a:t>the</a:t>
            </a:r>
            <a:r>
              <a:rPr lang="de-CH" dirty="0"/>
              <a:t> Country </a:t>
            </a:r>
            <a:r>
              <a:rPr lang="de-CH" dirty="0" err="1"/>
              <a:t>Circles</a:t>
            </a:r>
            <a:r>
              <a:rPr lang="de-CH" dirty="0"/>
              <a:t>, </a:t>
            </a:r>
            <a:r>
              <a:rPr lang="de-CH" dirty="0" err="1"/>
              <a:t>which</a:t>
            </a:r>
            <a:r>
              <a:rPr lang="de-CH" dirty="0"/>
              <a:t> in turn </a:t>
            </a:r>
            <a:r>
              <a:rPr lang="de-CH" dirty="0" err="1"/>
              <a:t>allocate</a:t>
            </a:r>
            <a:r>
              <a:rPr lang="de-CH" dirty="0"/>
              <a:t> </a:t>
            </a:r>
            <a:r>
              <a:rPr lang="de-CH" dirty="0" err="1"/>
              <a:t>the</a:t>
            </a:r>
            <a:r>
              <a:rPr lang="de-CH" dirty="0"/>
              <a:t> power </a:t>
            </a:r>
            <a:r>
              <a:rPr lang="de-CH" dirty="0" err="1"/>
              <a:t>to</a:t>
            </a:r>
            <a:r>
              <a:rPr lang="de-CH" dirty="0"/>
              <a:t> </a:t>
            </a:r>
            <a:r>
              <a:rPr lang="de-CH" dirty="0" err="1"/>
              <a:t>the</a:t>
            </a:r>
            <a:r>
              <a:rPr lang="de-CH" dirty="0"/>
              <a:t> City </a:t>
            </a:r>
            <a:r>
              <a:rPr lang="de-CH" dirty="0" err="1"/>
              <a:t>Circles</a:t>
            </a:r>
            <a:r>
              <a:rPr lang="de-CH" dirty="0"/>
              <a:t>, </a:t>
            </a:r>
            <a:r>
              <a:rPr lang="de-CH" dirty="0" err="1"/>
              <a:t>which</a:t>
            </a:r>
            <a:r>
              <a:rPr lang="de-CH" dirty="0"/>
              <a:t> in turn </a:t>
            </a:r>
            <a:r>
              <a:rPr lang="de-CH" dirty="0" err="1"/>
              <a:t>allocate</a:t>
            </a:r>
            <a:r>
              <a:rPr lang="de-CH" dirty="0"/>
              <a:t> </a:t>
            </a:r>
            <a:r>
              <a:rPr lang="de-CH" dirty="0" err="1"/>
              <a:t>the</a:t>
            </a:r>
            <a:r>
              <a:rPr lang="de-CH" dirty="0"/>
              <a:t> </a:t>
            </a:r>
            <a:r>
              <a:rPr lang="de-CH" dirty="0" err="1"/>
              <a:t>powers</a:t>
            </a:r>
            <a:r>
              <a:rPr lang="de-CH" dirty="0"/>
              <a:t> </a:t>
            </a:r>
            <a:r>
              <a:rPr lang="de-CH" dirty="0" err="1"/>
              <a:t>to</a:t>
            </a:r>
            <a:r>
              <a:rPr lang="de-CH" dirty="0"/>
              <a:t> </a:t>
            </a:r>
            <a:r>
              <a:rPr lang="de-CH" dirty="0" err="1"/>
              <a:t>the</a:t>
            </a:r>
            <a:r>
              <a:rPr lang="de-CH" dirty="0"/>
              <a:t> Community </a:t>
            </a:r>
            <a:r>
              <a:rPr lang="de-CH" dirty="0" err="1"/>
              <a:t>Circles</a:t>
            </a:r>
            <a:r>
              <a:rPr lang="de-CH" dirty="0"/>
              <a:t>, </a:t>
            </a:r>
            <a:r>
              <a:rPr lang="de-CH" dirty="0" err="1"/>
              <a:t>which</a:t>
            </a:r>
            <a:r>
              <a:rPr lang="de-CH" dirty="0"/>
              <a:t> in turn </a:t>
            </a:r>
            <a:r>
              <a:rPr lang="de-CH" dirty="0" err="1"/>
              <a:t>allocate</a:t>
            </a:r>
            <a:r>
              <a:rPr lang="de-CH" dirty="0"/>
              <a:t> </a:t>
            </a:r>
            <a:r>
              <a:rPr lang="de-CH" dirty="0" err="1"/>
              <a:t>the</a:t>
            </a:r>
            <a:r>
              <a:rPr lang="de-CH" dirty="0"/>
              <a:t> </a:t>
            </a:r>
            <a:r>
              <a:rPr lang="de-CH" dirty="0" err="1"/>
              <a:t>powers</a:t>
            </a:r>
            <a:r>
              <a:rPr lang="de-CH" dirty="0"/>
              <a:t> </a:t>
            </a:r>
            <a:r>
              <a:rPr lang="de-CH" dirty="0" err="1"/>
              <a:t>to</a:t>
            </a:r>
            <a:r>
              <a:rPr lang="de-CH" dirty="0"/>
              <a:t> </a:t>
            </a:r>
            <a:r>
              <a:rPr lang="de-CH" dirty="0" err="1"/>
              <a:t>the</a:t>
            </a:r>
            <a:r>
              <a:rPr lang="de-CH" dirty="0"/>
              <a:t> </a:t>
            </a:r>
            <a:r>
              <a:rPr lang="de-CH" dirty="0" err="1"/>
              <a:t>teams</a:t>
            </a:r>
            <a:r>
              <a:rPr lang="de-CH" dirty="0"/>
              <a:t> and </a:t>
            </a:r>
            <a:r>
              <a:rPr lang="de-CH" dirty="0" err="1"/>
              <a:t>businesses</a:t>
            </a:r>
            <a:r>
              <a:rPr lang="de-CH" dirty="0"/>
              <a:t>.</a:t>
            </a:r>
          </a:p>
        </p:txBody>
      </p:sp>
    </p:spTree>
    <p:extLst>
      <p:ext uri="{BB962C8B-B14F-4D97-AF65-F5344CB8AC3E}">
        <p14:creationId xmlns:p14="http://schemas.microsoft.com/office/powerpoint/2010/main" val="289602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9CF6A-14B8-412B-A2C9-B86458E76530}"/>
              </a:ext>
            </a:extLst>
          </p:cNvPr>
          <p:cNvSpPr>
            <a:spLocks noGrp="1"/>
          </p:cNvSpPr>
          <p:nvPr>
            <p:ph type="title"/>
          </p:nvPr>
        </p:nvSpPr>
        <p:spPr/>
        <p:txBody>
          <a:bodyPr/>
          <a:lstStyle/>
          <a:p>
            <a:r>
              <a:rPr lang="de-CH" dirty="0"/>
              <a:t>The power </a:t>
            </a:r>
            <a:r>
              <a:rPr lang="de-CH" dirty="0" err="1"/>
              <a:t>to</a:t>
            </a:r>
            <a:r>
              <a:rPr lang="de-CH" dirty="0"/>
              <a:t> </a:t>
            </a:r>
            <a:r>
              <a:rPr lang="de-CH" dirty="0" err="1"/>
              <a:t>the</a:t>
            </a:r>
            <a:r>
              <a:rPr lang="de-CH" dirty="0"/>
              <a:t> Members</a:t>
            </a:r>
          </a:p>
        </p:txBody>
      </p:sp>
      <p:sp>
        <p:nvSpPr>
          <p:cNvPr id="3" name="Inhaltsplatzhalter 2">
            <a:extLst>
              <a:ext uri="{FF2B5EF4-FFF2-40B4-BE49-F238E27FC236}">
                <a16:creationId xmlns:a16="http://schemas.microsoft.com/office/drawing/2014/main" id="{07CC7716-CEF9-451E-9D09-7C30153DE7F0}"/>
              </a:ext>
            </a:extLst>
          </p:cNvPr>
          <p:cNvSpPr>
            <a:spLocks noGrp="1"/>
          </p:cNvSpPr>
          <p:nvPr>
            <p:ph idx="1"/>
          </p:nvPr>
        </p:nvSpPr>
        <p:spPr/>
        <p:txBody>
          <a:bodyPr/>
          <a:lstStyle/>
          <a:p>
            <a:r>
              <a:rPr lang="de-CH" dirty="0"/>
              <a:t>In Sound </a:t>
            </a:r>
            <a:r>
              <a:rPr lang="de-CH" dirty="0" err="1"/>
              <a:t>Prosperity</a:t>
            </a:r>
            <a:r>
              <a:rPr lang="de-CH" dirty="0"/>
              <a:t>, </a:t>
            </a:r>
            <a:r>
              <a:rPr lang="de-CH" dirty="0" err="1"/>
              <a:t>the</a:t>
            </a:r>
            <a:r>
              <a:rPr lang="de-CH" dirty="0"/>
              <a:t> Members </a:t>
            </a:r>
            <a:r>
              <a:rPr lang="de-CH" dirty="0" err="1"/>
              <a:t>can</a:t>
            </a:r>
            <a:r>
              <a:rPr lang="de-CH" dirty="0"/>
              <a:t> </a:t>
            </a:r>
            <a:r>
              <a:rPr lang="de-CH" dirty="0" err="1"/>
              <a:t>intervene</a:t>
            </a:r>
            <a:r>
              <a:rPr lang="de-CH" dirty="0"/>
              <a:t> </a:t>
            </a:r>
            <a:r>
              <a:rPr lang="de-CH" dirty="0" err="1"/>
              <a:t>directly</a:t>
            </a:r>
            <a:r>
              <a:rPr lang="de-CH" dirty="0"/>
              <a:t> in </a:t>
            </a:r>
            <a:r>
              <a:rPr lang="de-CH" dirty="0" err="1"/>
              <a:t>the</a:t>
            </a:r>
            <a:r>
              <a:rPr lang="de-CH" dirty="0"/>
              <a:t> </a:t>
            </a:r>
            <a:r>
              <a:rPr lang="de-CH" dirty="0" err="1"/>
              <a:t>running</a:t>
            </a:r>
            <a:r>
              <a:rPr lang="de-CH" dirty="0"/>
              <a:t> </a:t>
            </a:r>
            <a:r>
              <a:rPr lang="de-CH" dirty="0" err="1"/>
              <a:t>of</a:t>
            </a:r>
            <a:r>
              <a:rPr lang="de-CH" dirty="0"/>
              <a:t> </a:t>
            </a:r>
            <a:r>
              <a:rPr lang="de-CH" dirty="0" err="1"/>
              <a:t>the</a:t>
            </a:r>
            <a:r>
              <a:rPr lang="de-CH" dirty="0"/>
              <a:t> </a:t>
            </a:r>
            <a:r>
              <a:rPr lang="de-CH" dirty="0" err="1"/>
              <a:t>organization</a:t>
            </a:r>
            <a:r>
              <a:rPr lang="de-CH" dirty="0"/>
              <a:t>. </a:t>
            </a:r>
            <a:r>
              <a:rPr lang="de-CH" dirty="0" err="1"/>
              <a:t>Thanks</a:t>
            </a:r>
            <a:r>
              <a:rPr lang="de-CH" dirty="0"/>
              <a:t> </a:t>
            </a:r>
            <a:r>
              <a:rPr lang="de-CH" dirty="0" err="1"/>
              <a:t>to</a:t>
            </a:r>
            <a:r>
              <a:rPr lang="de-CH" dirty="0"/>
              <a:t> </a:t>
            </a:r>
            <a:r>
              <a:rPr lang="de-CH" dirty="0" err="1"/>
              <a:t>direct</a:t>
            </a:r>
            <a:r>
              <a:rPr lang="de-CH" dirty="0"/>
              <a:t> </a:t>
            </a:r>
            <a:r>
              <a:rPr lang="de-CH" dirty="0" err="1"/>
              <a:t>democracy</a:t>
            </a:r>
            <a:r>
              <a:rPr lang="de-CH" dirty="0"/>
              <a:t>, </a:t>
            </a:r>
            <a:r>
              <a:rPr lang="de-CH" dirty="0" err="1"/>
              <a:t>members</a:t>
            </a:r>
            <a:r>
              <a:rPr lang="de-CH" dirty="0"/>
              <a:t> </a:t>
            </a:r>
            <a:r>
              <a:rPr lang="de-CH" dirty="0" err="1"/>
              <a:t>cannot</a:t>
            </a:r>
            <a:r>
              <a:rPr lang="de-CH" dirty="0"/>
              <a:t> </a:t>
            </a:r>
            <a:r>
              <a:rPr lang="de-CH" dirty="0" err="1"/>
              <a:t>only</a:t>
            </a:r>
            <a:r>
              <a:rPr lang="de-CH" dirty="0"/>
              <a:t> vote, </a:t>
            </a:r>
            <a:r>
              <a:rPr lang="de-CH" dirty="0" err="1"/>
              <a:t>elect</a:t>
            </a:r>
            <a:r>
              <a:rPr lang="de-CH" dirty="0"/>
              <a:t> </a:t>
            </a:r>
            <a:r>
              <a:rPr lang="de-CH" dirty="0" err="1"/>
              <a:t>representatives</a:t>
            </a:r>
            <a:r>
              <a:rPr lang="de-CH" dirty="0"/>
              <a:t> and stand </a:t>
            </a:r>
            <a:r>
              <a:rPr lang="de-CH" dirty="0" err="1"/>
              <a:t>for</a:t>
            </a:r>
            <a:r>
              <a:rPr lang="de-CH" dirty="0"/>
              <a:t> </a:t>
            </a:r>
            <a:r>
              <a:rPr lang="de-CH" dirty="0" err="1"/>
              <a:t>election</a:t>
            </a:r>
            <a:r>
              <a:rPr lang="de-CH" dirty="0"/>
              <a:t>, but </a:t>
            </a:r>
            <a:r>
              <a:rPr lang="de-CH" dirty="0" err="1"/>
              <a:t>they</a:t>
            </a:r>
            <a:r>
              <a:rPr lang="de-CH" dirty="0"/>
              <a:t> </a:t>
            </a:r>
            <a:r>
              <a:rPr lang="de-CH" dirty="0" err="1"/>
              <a:t>can</a:t>
            </a:r>
            <a:r>
              <a:rPr lang="de-CH" dirty="0"/>
              <a:t> also </a:t>
            </a:r>
            <a:r>
              <a:rPr lang="de-CH" dirty="0" err="1"/>
              <a:t>make</a:t>
            </a:r>
            <a:r>
              <a:rPr lang="de-CH" dirty="0"/>
              <a:t> </a:t>
            </a:r>
            <a:r>
              <a:rPr lang="de-CH" dirty="0" err="1"/>
              <a:t>new</a:t>
            </a:r>
            <a:r>
              <a:rPr lang="de-CH" dirty="0"/>
              <a:t> </a:t>
            </a:r>
            <a:r>
              <a:rPr lang="de-CH" dirty="0" err="1"/>
              <a:t>laws</a:t>
            </a:r>
            <a:r>
              <a:rPr lang="de-CH" dirty="0"/>
              <a:t> </a:t>
            </a:r>
            <a:r>
              <a:rPr lang="de-CH" dirty="0" err="1"/>
              <a:t>or</a:t>
            </a:r>
            <a:r>
              <a:rPr lang="de-CH" dirty="0"/>
              <a:t> </a:t>
            </a:r>
            <a:r>
              <a:rPr lang="de-CH" dirty="0" err="1"/>
              <a:t>change</a:t>
            </a:r>
            <a:r>
              <a:rPr lang="de-CH" dirty="0"/>
              <a:t> </a:t>
            </a:r>
            <a:r>
              <a:rPr lang="de-CH" dirty="0" err="1"/>
              <a:t>existing</a:t>
            </a:r>
            <a:r>
              <a:rPr lang="de-CH" dirty="0"/>
              <a:t> </a:t>
            </a:r>
            <a:r>
              <a:rPr lang="de-CH" dirty="0" err="1"/>
              <a:t>ones</a:t>
            </a:r>
            <a:r>
              <a:rPr lang="de-CH" dirty="0"/>
              <a:t>.</a:t>
            </a:r>
          </a:p>
        </p:txBody>
      </p:sp>
    </p:spTree>
    <p:extLst>
      <p:ext uri="{BB962C8B-B14F-4D97-AF65-F5344CB8AC3E}">
        <p14:creationId xmlns:p14="http://schemas.microsoft.com/office/powerpoint/2010/main" val="11104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F151D-30B9-4C18-AAA1-275CD539B6C4}"/>
              </a:ext>
            </a:extLst>
          </p:cNvPr>
          <p:cNvSpPr>
            <a:spLocks noGrp="1"/>
          </p:cNvSpPr>
          <p:nvPr>
            <p:ph type="title"/>
          </p:nvPr>
        </p:nvSpPr>
        <p:spPr/>
        <p:txBody>
          <a:bodyPr/>
          <a:lstStyle/>
          <a:p>
            <a:r>
              <a:rPr lang="de-CH" dirty="0" err="1"/>
              <a:t>Federalism</a:t>
            </a:r>
            <a:r>
              <a:rPr lang="de-CH" dirty="0"/>
              <a:t> = Community </a:t>
            </a:r>
            <a:r>
              <a:rPr lang="de-CH" dirty="0" err="1"/>
              <a:t>Unionism</a:t>
            </a:r>
            <a:endParaRPr lang="de-CH" dirty="0"/>
          </a:p>
        </p:txBody>
      </p:sp>
      <p:sp>
        <p:nvSpPr>
          <p:cNvPr id="3" name="Inhaltsplatzhalter 2">
            <a:extLst>
              <a:ext uri="{FF2B5EF4-FFF2-40B4-BE49-F238E27FC236}">
                <a16:creationId xmlns:a16="http://schemas.microsoft.com/office/drawing/2014/main" id="{99605824-FC88-4A95-8579-14278C86FD8D}"/>
              </a:ext>
            </a:extLst>
          </p:cNvPr>
          <p:cNvSpPr>
            <a:spLocks noGrp="1"/>
          </p:cNvSpPr>
          <p:nvPr>
            <p:ph idx="1"/>
          </p:nvPr>
        </p:nvSpPr>
        <p:spPr/>
        <p:txBody>
          <a:bodyPr>
            <a:normAutofit lnSpcReduction="10000"/>
          </a:bodyPr>
          <a:lstStyle/>
          <a:p>
            <a:r>
              <a:rPr lang="de-CH" dirty="0" err="1"/>
              <a:t>It</a:t>
            </a:r>
            <a:r>
              <a:rPr lang="de-CH" dirty="0"/>
              <a:t> </a:t>
            </a:r>
            <a:r>
              <a:rPr lang="de-CH" dirty="0" err="1"/>
              <a:t>is</a:t>
            </a:r>
            <a:r>
              <a:rPr lang="de-CH" dirty="0"/>
              <a:t> </a:t>
            </a:r>
            <a:r>
              <a:rPr lang="de-CH" dirty="0" err="1"/>
              <a:t>important</a:t>
            </a:r>
            <a:r>
              <a:rPr lang="de-CH" dirty="0"/>
              <a:t> </a:t>
            </a:r>
            <a:r>
              <a:rPr lang="de-CH" dirty="0" err="1"/>
              <a:t>to</a:t>
            </a:r>
            <a:r>
              <a:rPr lang="de-CH" dirty="0"/>
              <a:t> </a:t>
            </a:r>
            <a:r>
              <a:rPr lang="de-CH" dirty="0" err="1"/>
              <a:t>understand</a:t>
            </a:r>
            <a:r>
              <a:rPr lang="de-CH" dirty="0"/>
              <a:t> </a:t>
            </a:r>
            <a:r>
              <a:rPr lang="de-CH" dirty="0" err="1"/>
              <a:t>that</a:t>
            </a:r>
            <a:r>
              <a:rPr lang="de-CH" dirty="0"/>
              <a:t> </a:t>
            </a:r>
            <a:r>
              <a:rPr lang="de-CH" dirty="0" err="1"/>
              <a:t>the</a:t>
            </a:r>
            <a:r>
              <a:rPr lang="de-CH" dirty="0"/>
              <a:t> </a:t>
            </a:r>
            <a:r>
              <a:rPr lang="de-CH" dirty="0" err="1"/>
              <a:t>words</a:t>
            </a:r>
            <a:r>
              <a:rPr lang="de-CH" dirty="0"/>
              <a:t> Circle and Union </a:t>
            </a:r>
            <a:r>
              <a:rPr lang="de-CH" dirty="0" err="1"/>
              <a:t>are</a:t>
            </a:r>
            <a:r>
              <a:rPr lang="de-CH" dirty="0"/>
              <a:t> </a:t>
            </a:r>
            <a:r>
              <a:rPr lang="de-CH" dirty="0" err="1"/>
              <a:t>chosen</a:t>
            </a:r>
            <a:r>
              <a:rPr lang="de-CH" dirty="0"/>
              <a:t> on </a:t>
            </a:r>
            <a:r>
              <a:rPr lang="de-CH" dirty="0" err="1"/>
              <a:t>purpose</a:t>
            </a:r>
            <a:r>
              <a:rPr lang="de-CH" dirty="0"/>
              <a:t>. A Circle </a:t>
            </a:r>
            <a:r>
              <a:rPr lang="de-CH" b="1" dirty="0" err="1"/>
              <a:t>holds</a:t>
            </a:r>
            <a:r>
              <a:rPr lang="de-CH" dirty="0"/>
              <a:t> all in </a:t>
            </a:r>
            <a:r>
              <a:rPr lang="de-CH" dirty="0" err="1"/>
              <a:t>that</a:t>
            </a:r>
            <a:r>
              <a:rPr lang="de-CH" dirty="0"/>
              <a:t> Circle, a Union </a:t>
            </a:r>
            <a:r>
              <a:rPr lang="de-CH" dirty="0" err="1"/>
              <a:t>shows</a:t>
            </a:r>
            <a:r>
              <a:rPr lang="de-CH" dirty="0"/>
              <a:t> UNITY, </a:t>
            </a:r>
            <a:r>
              <a:rPr lang="de-CH" dirty="0" err="1"/>
              <a:t>which</a:t>
            </a:r>
            <a:r>
              <a:rPr lang="de-CH" dirty="0"/>
              <a:t> </a:t>
            </a:r>
            <a:r>
              <a:rPr lang="de-CH" dirty="0" err="1"/>
              <a:t>is</a:t>
            </a:r>
            <a:r>
              <a:rPr lang="de-CH" dirty="0"/>
              <a:t> </a:t>
            </a:r>
            <a:r>
              <a:rPr lang="de-CH" dirty="0" err="1"/>
              <a:t>needed</a:t>
            </a:r>
            <a:r>
              <a:rPr lang="de-CH" dirty="0"/>
              <a:t> </a:t>
            </a:r>
            <a:r>
              <a:rPr lang="de-CH" dirty="0" err="1"/>
              <a:t>to</a:t>
            </a:r>
            <a:r>
              <a:rPr lang="de-CH" dirty="0"/>
              <a:t> </a:t>
            </a:r>
            <a:r>
              <a:rPr lang="de-CH" dirty="0" err="1"/>
              <a:t>succeed</a:t>
            </a:r>
            <a:r>
              <a:rPr lang="de-CH" dirty="0"/>
              <a:t>.</a:t>
            </a:r>
            <a:endParaRPr lang="de-CH" dirty="0">
              <a:hlinkClick r:id="rId2"/>
            </a:endParaRPr>
          </a:p>
          <a:p>
            <a:r>
              <a:rPr lang="de-CH" dirty="0">
                <a:hlinkClick r:id="rId2"/>
              </a:rPr>
              <a:t>Community </a:t>
            </a:r>
            <a:r>
              <a:rPr lang="de-CH" dirty="0" err="1">
                <a:hlinkClick r:id="rId2"/>
              </a:rPr>
              <a:t>Unionism</a:t>
            </a:r>
            <a:r>
              <a:rPr lang="de-CH" dirty="0">
                <a:hlinkClick r:id="rId2"/>
              </a:rPr>
              <a:t> </a:t>
            </a:r>
            <a:r>
              <a:rPr lang="de-CH" dirty="0" err="1"/>
              <a:t>is</a:t>
            </a:r>
            <a:r>
              <a:rPr lang="de-CH" dirty="0"/>
              <a:t> not </a:t>
            </a:r>
            <a:r>
              <a:rPr lang="de-CH" dirty="0" err="1"/>
              <a:t>based</a:t>
            </a:r>
            <a:r>
              <a:rPr lang="de-CH" dirty="0"/>
              <a:t> on </a:t>
            </a:r>
            <a:r>
              <a:rPr lang="de-CH" dirty="0" err="1"/>
              <a:t>parties</a:t>
            </a:r>
            <a:r>
              <a:rPr lang="de-CH" dirty="0"/>
              <a:t> but </a:t>
            </a:r>
            <a:r>
              <a:rPr lang="de-CH" dirty="0" err="1"/>
              <a:t>refers</a:t>
            </a:r>
            <a:r>
              <a:rPr lang="de-CH" dirty="0"/>
              <a:t> </a:t>
            </a:r>
            <a:r>
              <a:rPr lang="de-CH" dirty="0" err="1"/>
              <a:t>to</a:t>
            </a:r>
            <a:r>
              <a:rPr lang="de-CH" dirty="0"/>
              <a:t> </a:t>
            </a:r>
            <a:r>
              <a:rPr lang="de-CH" dirty="0" err="1"/>
              <a:t>the</a:t>
            </a:r>
            <a:r>
              <a:rPr lang="de-CH" dirty="0"/>
              <a:t> </a:t>
            </a:r>
            <a:r>
              <a:rPr lang="de-CH" dirty="0" err="1"/>
              <a:t>formation</a:t>
            </a:r>
            <a:r>
              <a:rPr lang="de-CH" dirty="0"/>
              <a:t> </a:t>
            </a:r>
            <a:r>
              <a:rPr lang="de-CH" dirty="0" err="1"/>
              <a:t>of</a:t>
            </a:r>
            <a:r>
              <a:rPr lang="de-CH" dirty="0"/>
              <a:t> </a:t>
            </a:r>
            <a:r>
              <a:rPr lang="de-CH" dirty="0" err="1"/>
              <a:t>alliances</a:t>
            </a:r>
            <a:r>
              <a:rPr lang="de-CH" dirty="0"/>
              <a:t> </a:t>
            </a:r>
            <a:r>
              <a:rPr lang="de-CH" dirty="0" err="1"/>
              <a:t>between</a:t>
            </a:r>
            <a:r>
              <a:rPr lang="de-CH" dirty="0"/>
              <a:t> </a:t>
            </a:r>
            <a:r>
              <a:rPr lang="de-CH" dirty="0" err="1"/>
              <a:t>unions</a:t>
            </a:r>
            <a:r>
              <a:rPr lang="de-CH" dirty="0"/>
              <a:t> </a:t>
            </a:r>
            <a:r>
              <a:rPr lang="de-CH" dirty="0" err="1"/>
              <a:t>to</a:t>
            </a:r>
            <a:r>
              <a:rPr lang="de-CH" dirty="0"/>
              <a:t> </a:t>
            </a:r>
            <a:r>
              <a:rPr lang="de-CH" dirty="0" err="1"/>
              <a:t>achieve</a:t>
            </a:r>
            <a:r>
              <a:rPr lang="de-CH" dirty="0"/>
              <a:t> </a:t>
            </a:r>
            <a:r>
              <a:rPr lang="de-CH" dirty="0" err="1"/>
              <a:t>common</a:t>
            </a:r>
            <a:r>
              <a:rPr lang="de-CH" dirty="0"/>
              <a:t> </a:t>
            </a:r>
            <a:r>
              <a:rPr lang="de-CH" dirty="0" err="1"/>
              <a:t>goals</a:t>
            </a:r>
            <a:r>
              <a:rPr lang="de-CH" dirty="0"/>
              <a:t>. </a:t>
            </a:r>
            <a:r>
              <a:rPr lang="en-US" dirty="0"/>
              <a:t>These unions seek to organize the employed, unemployed, and underemployed. They press for change in the workplace and beyond, organizing around issues such as welfare reform, health care, jobs, housing, and immigration. Individual issues at work are seen as being a part of broader societal problems which they seek to address.</a:t>
            </a:r>
          </a:p>
          <a:p>
            <a:r>
              <a:rPr lang="en-US" dirty="0"/>
              <a:t>Unlike trade unions, community union membership is not based on the workplace- it is based on common identities and issues.</a:t>
            </a:r>
            <a:endParaRPr lang="de-CH" dirty="0"/>
          </a:p>
        </p:txBody>
      </p:sp>
    </p:spTree>
    <p:extLst>
      <p:ext uri="{BB962C8B-B14F-4D97-AF65-F5344CB8AC3E}">
        <p14:creationId xmlns:p14="http://schemas.microsoft.com/office/powerpoint/2010/main" val="69900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A07DFB-1126-495C-8AEB-26FA463E074D}"/>
              </a:ext>
            </a:extLst>
          </p:cNvPr>
          <p:cNvSpPr>
            <a:spLocks noGrp="1"/>
          </p:cNvSpPr>
          <p:nvPr>
            <p:ph type="title"/>
          </p:nvPr>
        </p:nvSpPr>
        <p:spPr/>
        <p:txBody>
          <a:bodyPr/>
          <a:lstStyle/>
          <a:p>
            <a:r>
              <a:rPr lang="de-CH" dirty="0"/>
              <a:t>Federal </a:t>
            </a:r>
            <a:r>
              <a:rPr lang="de-CH" dirty="0" err="1"/>
              <a:t>acts</a:t>
            </a:r>
            <a:r>
              <a:rPr lang="de-CH" dirty="0"/>
              <a:t> = Community Union </a:t>
            </a:r>
            <a:r>
              <a:rPr lang="de-CH" dirty="0" err="1"/>
              <a:t>acts</a:t>
            </a:r>
            <a:endParaRPr lang="de-CH" dirty="0"/>
          </a:p>
        </p:txBody>
      </p:sp>
      <p:sp>
        <p:nvSpPr>
          <p:cNvPr id="3" name="Inhaltsplatzhalter 2">
            <a:extLst>
              <a:ext uri="{FF2B5EF4-FFF2-40B4-BE49-F238E27FC236}">
                <a16:creationId xmlns:a16="http://schemas.microsoft.com/office/drawing/2014/main" id="{E1CBDF33-7AD0-4A2C-A237-12DB9F727A3A}"/>
              </a:ext>
            </a:extLst>
          </p:cNvPr>
          <p:cNvSpPr>
            <a:spLocks noGrp="1"/>
          </p:cNvSpPr>
          <p:nvPr>
            <p:ph type="body" idx="1"/>
          </p:nvPr>
        </p:nvSpPr>
        <p:spPr>
          <a:xfrm>
            <a:off x="1174502" y="2471596"/>
            <a:ext cx="3141878" cy="443301"/>
          </a:xfrm>
        </p:spPr>
        <p:txBody>
          <a:bodyPr/>
          <a:lstStyle/>
          <a:p>
            <a:pPr marL="0" indent="0">
              <a:buNone/>
            </a:pPr>
            <a:r>
              <a:rPr lang="de-CH" dirty="0"/>
              <a:t>Union Circle</a:t>
            </a:r>
          </a:p>
        </p:txBody>
      </p:sp>
      <p:sp>
        <p:nvSpPr>
          <p:cNvPr id="6" name="Textplatzhalter 5">
            <a:extLst>
              <a:ext uri="{FF2B5EF4-FFF2-40B4-BE49-F238E27FC236}">
                <a16:creationId xmlns:a16="http://schemas.microsoft.com/office/drawing/2014/main" id="{C73BDB29-5B55-4EE0-AB0E-58A883D65F2E}"/>
              </a:ext>
            </a:extLst>
          </p:cNvPr>
          <p:cNvSpPr>
            <a:spLocks noGrp="1"/>
          </p:cNvSpPr>
          <p:nvPr>
            <p:ph type="body" sz="half" idx="15"/>
          </p:nvPr>
        </p:nvSpPr>
        <p:spPr/>
        <p:txBody>
          <a:bodyPr/>
          <a:lstStyle/>
          <a:p>
            <a:r>
              <a:rPr lang="de-CH" dirty="0"/>
              <a:t>Community Acts </a:t>
            </a:r>
            <a:r>
              <a:rPr lang="de-CH" dirty="0" err="1"/>
              <a:t>are</a:t>
            </a:r>
            <a:r>
              <a:rPr lang="de-CH" dirty="0"/>
              <a:t> </a:t>
            </a:r>
            <a:r>
              <a:rPr lang="de-CH" dirty="0" err="1"/>
              <a:t>enacted</a:t>
            </a:r>
            <a:r>
              <a:rPr lang="de-CH" dirty="0"/>
              <a:t> </a:t>
            </a:r>
            <a:r>
              <a:rPr lang="de-CH" dirty="0" err="1"/>
              <a:t>by</a:t>
            </a:r>
            <a:r>
              <a:rPr lang="de-CH" dirty="0"/>
              <a:t> </a:t>
            </a:r>
            <a:r>
              <a:rPr lang="de-CH" dirty="0" err="1"/>
              <a:t>the</a:t>
            </a:r>
            <a:r>
              <a:rPr lang="de-CH" dirty="0"/>
              <a:t> Union Circle. </a:t>
            </a:r>
          </a:p>
          <a:p>
            <a:r>
              <a:rPr lang="de-CH" dirty="0"/>
              <a:t>The </a:t>
            </a:r>
            <a:r>
              <a:rPr lang="de-CH" dirty="0" err="1"/>
              <a:t>primary</a:t>
            </a:r>
            <a:r>
              <a:rPr lang="de-CH" dirty="0"/>
              <a:t> </a:t>
            </a:r>
            <a:r>
              <a:rPr lang="de-CH" dirty="0" err="1"/>
              <a:t>task</a:t>
            </a:r>
            <a:r>
              <a:rPr lang="de-CH" dirty="0"/>
              <a:t> </a:t>
            </a:r>
            <a:r>
              <a:rPr lang="de-CH" dirty="0" err="1"/>
              <a:t>of</a:t>
            </a:r>
            <a:r>
              <a:rPr lang="de-CH" dirty="0"/>
              <a:t> </a:t>
            </a:r>
            <a:r>
              <a:rPr lang="de-CH" dirty="0" err="1"/>
              <a:t>any</a:t>
            </a:r>
            <a:r>
              <a:rPr lang="de-CH" dirty="0"/>
              <a:t> </a:t>
            </a:r>
            <a:r>
              <a:rPr lang="de-CH" dirty="0" err="1"/>
              <a:t>executive</a:t>
            </a:r>
            <a:r>
              <a:rPr lang="de-CH" dirty="0"/>
              <a:t> </a:t>
            </a:r>
            <a:r>
              <a:rPr lang="de-CH" dirty="0" err="1"/>
              <a:t>is</a:t>
            </a:r>
            <a:r>
              <a:rPr lang="de-CH" dirty="0"/>
              <a:t> </a:t>
            </a:r>
            <a:r>
              <a:rPr lang="de-CH" dirty="0" err="1"/>
              <a:t>to</a:t>
            </a:r>
            <a:r>
              <a:rPr lang="de-CH" dirty="0"/>
              <a:t> </a:t>
            </a:r>
            <a:r>
              <a:rPr lang="de-CH" dirty="0" err="1"/>
              <a:t>legislate</a:t>
            </a:r>
            <a:r>
              <a:rPr lang="de-CH" dirty="0"/>
              <a:t> (</a:t>
            </a:r>
            <a:r>
              <a:rPr lang="de-CH" dirty="0" err="1"/>
              <a:t>approve</a:t>
            </a:r>
            <a:r>
              <a:rPr lang="de-CH" dirty="0"/>
              <a:t>, </a:t>
            </a:r>
            <a:r>
              <a:rPr lang="de-CH" dirty="0" err="1"/>
              <a:t>reject</a:t>
            </a:r>
            <a:r>
              <a:rPr lang="de-CH" dirty="0"/>
              <a:t>, </a:t>
            </a:r>
            <a:r>
              <a:rPr lang="de-CH" dirty="0" err="1"/>
              <a:t>amend</a:t>
            </a:r>
            <a:r>
              <a:rPr lang="de-CH" dirty="0"/>
              <a:t> </a:t>
            </a:r>
            <a:r>
              <a:rPr lang="de-CH" dirty="0" err="1"/>
              <a:t>or</a:t>
            </a:r>
            <a:r>
              <a:rPr lang="de-CH" dirty="0"/>
              <a:t> </a:t>
            </a:r>
            <a:r>
              <a:rPr lang="de-CH" dirty="0" err="1"/>
              <a:t>repeal</a:t>
            </a:r>
            <a:r>
              <a:rPr lang="de-CH" dirty="0"/>
              <a:t> </a:t>
            </a:r>
            <a:r>
              <a:rPr lang="de-CH" dirty="0" err="1"/>
              <a:t>laws</a:t>
            </a:r>
            <a:r>
              <a:rPr lang="de-CH" dirty="0"/>
              <a:t>).</a:t>
            </a:r>
          </a:p>
          <a:p>
            <a:r>
              <a:rPr lang="de-CH" dirty="0"/>
              <a:t>The </a:t>
            </a:r>
            <a:r>
              <a:rPr lang="de-CH" dirty="0">
                <a:hlinkClick r:id="rId2"/>
              </a:rPr>
              <a:t>Sound </a:t>
            </a:r>
            <a:r>
              <a:rPr lang="de-CH" dirty="0" err="1">
                <a:hlinkClick r:id="rId2"/>
              </a:rPr>
              <a:t>Prosperity</a:t>
            </a:r>
            <a:r>
              <a:rPr lang="de-CH" dirty="0">
                <a:hlinkClick r:id="rId2"/>
              </a:rPr>
              <a:t> Rules</a:t>
            </a:r>
            <a:r>
              <a:rPr lang="de-CH" dirty="0"/>
              <a:t> </a:t>
            </a:r>
            <a:r>
              <a:rPr lang="de-CH" dirty="0" err="1"/>
              <a:t>is</a:t>
            </a:r>
            <a:r>
              <a:rPr lang="de-CH" dirty="0"/>
              <a:t> an online </a:t>
            </a:r>
            <a:r>
              <a:rPr lang="de-CH" dirty="0" err="1"/>
              <a:t>collection</a:t>
            </a:r>
            <a:r>
              <a:rPr lang="de-CH" dirty="0"/>
              <a:t> </a:t>
            </a:r>
            <a:r>
              <a:rPr lang="de-CH" dirty="0" err="1"/>
              <a:t>of</a:t>
            </a:r>
            <a:r>
              <a:rPr lang="de-CH" dirty="0"/>
              <a:t> CU </a:t>
            </a:r>
            <a:r>
              <a:rPr lang="de-CH" dirty="0" err="1"/>
              <a:t>rules</a:t>
            </a:r>
            <a:r>
              <a:rPr lang="de-CH" dirty="0"/>
              <a:t> </a:t>
            </a:r>
            <a:r>
              <a:rPr lang="de-CH" dirty="0" err="1"/>
              <a:t>that</a:t>
            </a:r>
            <a:r>
              <a:rPr lang="de-CH" dirty="0"/>
              <a:t> </a:t>
            </a:r>
            <a:r>
              <a:rPr lang="de-CH" dirty="0" err="1"/>
              <a:t>are</a:t>
            </a:r>
            <a:r>
              <a:rPr lang="de-CH" dirty="0"/>
              <a:t> </a:t>
            </a:r>
            <a:r>
              <a:rPr lang="de-CH" dirty="0" err="1"/>
              <a:t>currently</a:t>
            </a:r>
            <a:r>
              <a:rPr lang="de-CH" dirty="0"/>
              <a:t> in </a:t>
            </a:r>
            <a:r>
              <a:rPr lang="de-CH" dirty="0" err="1"/>
              <a:t>force</a:t>
            </a:r>
            <a:r>
              <a:rPr lang="de-CH" dirty="0"/>
              <a:t>.</a:t>
            </a:r>
          </a:p>
        </p:txBody>
      </p:sp>
      <p:sp>
        <p:nvSpPr>
          <p:cNvPr id="4" name="Textplatzhalter 3">
            <a:extLst>
              <a:ext uri="{FF2B5EF4-FFF2-40B4-BE49-F238E27FC236}">
                <a16:creationId xmlns:a16="http://schemas.microsoft.com/office/drawing/2014/main" id="{33030D16-EB76-4EB4-B2BD-D6EB5E16EF19}"/>
              </a:ext>
            </a:extLst>
          </p:cNvPr>
          <p:cNvSpPr>
            <a:spLocks noGrp="1"/>
          </p:cNvSpPr>
          <p:nvPr>
            <p:ph type="body" sz="quarter" idx="3"/>
          </p:nvPr>
        </p:nvSpPr>
        <p:spPr>
          <a:xfrm>
            <a:off x="4522495" y="2626766"/>
            <a:ext cx="3147009" cy="576262"/>
          </a:xfrm>
        </p:spPr>
        <p:txBody>
          <a:bodyPr/>
          <a:lstStyle/>
          <a:p>
            <a:r>
              <a:rPr lang="de-CH" dirty="0" err="1"/>
              <a:t>Continent</a:t>
            </a:r>
            <a:r>
              <a:rPr lang="de-CH" dirty="0"/>
              <a:t> and Country </a:t>
            </a:r>
            <a:r>
              <a:rPr lang="de-CH" dirty="0" err="1"/>
              <a:t>Circles</a:t>
            </a:r>
            <a:endParaRPr lang="de-CH" dirty="0"/>
          </a:p>
        </p:txBody>
      </p:sp>
      <p:sp>
        <p:nvSpPr>
          <p:cNvPr id="7" name="Textplatzhalter 6">
            <a:extLst>
              <a:ext uri="{FF2B5EF4-FFF2-40B4-BE49-F238E27FC236}">
                <a16:creationId xmlns:a16="http://schemas.microsoft.com/office/drawing/2014/main" id="{9E77D73F-C7EE-43EF-B411-55F180307EE0}"/>
              </a:ext>
            </a:extLst>
          </p:cNvPr>
          <p:cNvSpPr>
            <a:spLocks noGrp="1"/>
          </p:cNvSpPr>
          <p:nvPr>
            <p:ph type="body" sz="half" idx="16"/>
          </p:nvPr>
        </p:nvSpPr>
        <p:spPr/>
        <p:txBody>
          <a:bodyPr>
            <a:normAutofit/>
          </a:bodyPr>
          <a:lstStyle/>
          <a:p>
            <a:pPr marL="285750" indent="-285750">
              <a:buFont typeface="Wingdings" panose="05000000000000000000" pitchFamily="2" charset="2"/>
              <a:buChar char="Ø"/>
            </a:pPr>
            <a:r>
              <a:rPr lang="de-CH" dirty="0" err="1"/>
              <a:t>Continent</a:t>
            </a:r>
            <a:r>
              <a:rPr lang="de-CH" dirty="0"/>
              <a:t> </a:t>
            </a:r>
            <a:r>
              <a:rPr lang="de-CH" dirty="0" err="1"/>
              <a:t>acts</a:t>
            </a:r>
            <a:r>
              <a:rPr lang="de-CH" dirty="0"/>
              <a:t> </a:t>
            </a:r>
            <a:r>
              <a:rPr lang="de-CH" dirty="0" err="1"/>
              <a:t>are</a:t>
            </a:r>
            <a:r>
              <a:rPr lang="de-CH" dirty="0"/>
              <a:t> </a:t>
            </a:r>
            <a:r>
              <a:rPr lang="de-CH" dirty="0" err="1"/>
              <a:t>issued</a:t>
            </a:r>
            <a:r>
              <a:rPr lang="de-CH" dirty="0"/>
              <a:t> </a:t>
            </a:r>
            <a:r>
              <a:rPr lang="de-CH" dirty="0" err="1"/>
              <a:t>by</a:t>
            </a:r>
            <a:r>
              <a:rPr lang="de-CH" dirty="0"/>
              <a:t> </a:t>
            </a:r>
            <a:r>
              <a:rPr lang="de-CH" dirty="0" err="1"/>
              <a:t>the</a:t>
            </a:r>
            <a:r>
              <a:rPr lang="de-CH" dirty="0"/>
              <a:t> </a:t>
            </a:r>
            <a:r>
              <a:rPr lang="de-CH" dirty="0" err="1"/>
              <a:t>Continent</a:t>
            </a:r>
            <a:r>
              <a:rPr lang="de-CH" dirty="0"/>
              <a:t> Circle.</a:t>
            </a:r>
          </a:p>
          <a:p>
            <a:pPr marL="285750" indent="-285750">
              <a:buFont typeface="Wingdings" panose="05000000000000000000" pitchFamily="2" charset="2"/>
              <a:buChar char="Ø"/>
            </a:pPr>
            <a:r>
              <a:rPr lang="de-CH" dirty="0"/>
              <a:t>Country </a:t>
            </a:r>
            <a:r>
              <a:rPr lang="de-CH" dirty="0" err="1"/>
              <a:t>acts</a:t>
            </a:r>
            <a:r>
              <a:rPr lang="de-CH" dirty="0"/>
              <a:t> </a:t>
            </a:r>
            <a:r>
              <a:rPr lang="de-CH" dirty="0" err="1"/>
              <a:t>are</a:t>
            </a:r>
            <a:r>
              <a:rPr lang="de-CH" dirty="0"/>
              <a:t> </a:t>
            </a:r>
            <a:r>
              <a:rPr lang="de-CH" dirty="0" err="1"/>
              <a:t>issued</a:t>
            </a:r>
            <a:r>
              <a:rPr lang="de-CH" dirty="0"/>
              <a:t> </a:t>
            </a:r>
            <a:r>
              <a:rPr lang="de-CH" dirty="0" err="1"/>
              <a:t>by</a:t>
            </a:r>
            <a:r>
              <a:rPr lang="de-CH" dirty="0"/>
              <a:t> </a:t>
            </a:r>
            <a:r>
              <a:rPr lang="de-CH" dirty="0" err="1"/>
              <a:t>the</a:t>
            </a:r>
            <a:r>
              <a:rPr lang="de-CH" dirty="0"/>
              <a:t> Country Circle.</a:t>
            </a:r>
          </a:p>
          <a:p>
            <a:pPr marL="285750" indent="-285750">
              <a:buFont typeface="Wingdings" panose="05000000000000000000" pitchFamily="2" charset="2"/>
              <a:buChar char="Ø"/>
            </a:pPr>
            <a:r>
              <a:rPr lang="de-CH" dirty="0"/>
              <a:t>The </a:t>
            </a:r>
            <a:r>
              <a:rPr lang="de-CH" dirty="0" err="1"/>
              <a:t>primary</a:t>
            </a:r>
            <a:r>
              <a:rPr lang="de-CH" dirty="0"/>
              <a:t> </a:t>
            </a:r>
            <a:r>
              <a:rPr lang="de-CH" dirty="0" err="1"/>
              <a:t>task</a:t>
            </a:r>
            <a:r>
              <a:rPr lang="de-CH" dirty="0"/>
              <a:t> </a:t>
            </a:r>
            <a:r>
              <a:rPr lang="de-CH" dirty="0" err="1"/>
              <a:t>of</a:t>
            </a:r>
            <a:r>
              <a:rPr lang="de-CH" dirty="0"/>
              <a:t> </a:t>
            </a:r>
            <a:r>
              <a:rPr lang="de-CH" dirty="0" err="1"/>
              <a:t>the</a:t>
            </a:r>
            <a:r>
              <a:rPr lang="de-CH" dirty="0"/>
              <a:t> </a:t>
            </a:r>
            <a:r>
              <a:rPr lang="de-CH" dirty="0" err="1"/>
              <a:t>Continent</a:t>
            </a:r>
            <a:r>
              <a:rPr lang="de-CH" dirty="0"/>
              <a:t> and Country </a:t>
            </a:r>
            <a:r>
              <a:rPr lang="de-CH" dirty="0" err="1"/>
              <a:t>Circles</a:t>
            </a:r>
            <a:r>
              <a:rPr lang="de-CH" dirty="0"/>
              <a:t> </a:t>
            </a:r>
            <a:r>
              <a:rPr lang="de-CH" dirty="0" err="1"/>
              <a:t>is</a:t>
            </a:r>
            <a:r>
              <a:rPr lang="de-CH" dirty="0"/>
              <a:t> also </a:t>
            </a:r>
            <a:r>
              <a:rPr lang="de-CH" dirty="0" err="1"/>
              <a:t>to</a:t>
            </a:r>
            <a:r>
              <a:rPr lang="de-CH" dirty="0"/>
              <a:t> </a:t>
            </a:r>
            <a:r>
              <a:rPr lang="de-CH" dirty="0" err="1"/>
              <a:t>legislate</a:t>
            </a:r>
            <a:r>
              <a:rPr lang="de-CH" dirty="0"/>
              <a:t> (</a:t>
            </a:r>
            <a:r>
              <a:rPr lang="de-CH" dirty="0" err="1"/>
              <a:t>approve</a:t>
            </a:r>
            <a:r>
              <a:rPr lang="de-CH" dirty="0"/>
              <a:t>, </a:t>
            </a:r>
            <a:r>
              <a:rPr lang="de-CH" dirty="0" err="1"/>
              <a:t>reject</a:t>
            </a:r>
            <a:r>
              <a:rPr lang="de-CH" dirty="0"/>
              <a:t>, </a:t>
            </a:r>
            <a:r>
              <a:rPr lang="de-CH" dirty="0" err="1"/>
              <a:t>amend</a:t>
            </a:r>
            <a:r>
              <a:rPr lang="de-CH" dirty="0"/>
              <a:t> </a:t>
            </a:r>
            <a:r>
              <a:rPr lang="de-CH" dirty="0" err="1"/>
              <a:t>or</a:t>
            </a:r>
            <a:r>
              <a:rPr lang="de-CH" dirty="0"/>
              <a:t> </a:t>
            </a:r>
            <a:r>
              <a:rPr lang="de-CH" dirty="0" err="1"/>
              <a:t>repeal</a:t>
            </a:r>
            <a:r>
              <a:rPr lang="de-CH" dirty="0"/>
              <a:t> </a:t>
            </a:r>
            <a:r>
              <a:rPr lang="de-CH" dirty="0" err="1"/>
              <a:t>laws</a:t>
            </a:r>
            <a:r>
              <a:rPr lang="de-CH" dirty="0"/>
              <a:t>).</a:t>
            </a:r>
          </a:p>
          <a:p>
            <a:pPr marL="285750" indent="-285750">
              <a:buFont typeface="Wingdings" panose="05000000000000000000" pitchFamily="2" charset="2"/>
              <a:buChar char="Ø"/>
            </a:pPr>
            <a:r>
              <a:rPr lang="de-CH" dirty="0" err="1"/>
              <a:t>You</a:t>
            </a:r>
            <a:r>
              <a:rPr lang="de-CH" dirty="0"/>
              <a:t> will find </a:t>
            </a:r>
            <a:r>
              <a:rPr lang="de-CH" dirty="0" err="1"/>
              <a:t>the</a:t>
            </a:r>
            <a:r>
              <a:rPr lang="de-CH" dirty="0"/>
              <a:t> </a:t>
            </a:r>
            <a:r>
              <a:rPr lang="de-CH" dirty="0" err="1"/>
              <a:t>acts</a:t>
            </a:r>
            <a:r>
              <a:rPr lang="de-CH" dirty="0"/>
              <a:t> in </a:t>
            </a:r>
            <a:r>
              <a:rPr lang="de-CH" dirty="0" err="1"/>
              <a:t>the</a:t>
            </a:r>
            <a:r>
              <a:rPr lang="de-CH" dirty="0"/>
              <a:t> </a:t>
            </a:r>
            <a:r>
              <a:rPr lang="de-CH" dirty="0" err="1"/>
              <a:t>portal</a:t>
            </a:r>
            <a:r>
              <a:rPr lang="de-CH" dirty="0"/>
              <a:t> </a:t>
            </a:r>
            <a:r>
              <a:rPr lang="de-CH" dirty="0" err="1"/>
              <a:t>SPRules</a:t>
            </a:r>
            <a:r>
              <a:rPr lang="de-CH" dirty="0"/>
              <a:t> (</a:t>
            </a:r>
            <a:r>
              <a:rPr lang="de-CH" dirty="0" err="1"/>
              <a:t>to</a:t>
            </a:r>
            <a:r>
              <a:rPr lang="de-CH" dirty="0"/>
              <a:t> </a:t>
            </a:r>
            <a:r>
              <a:rPr lang="de-CH" dirty="0" err="1"/>
              <a:t>be</a:t>
            </a:r>
            <a:r>
              <a:rPr lang="de-CH" dirty="0"/>
              <a:t> </a:t>
            </a:r>
            <a:r>
              <a:rPr lang="de-CH" dirty="0" err="1"/>
              <a:t>set</a:t>
            </a:r>
            <a:r>
              <a:rPr lang="de-CH" dirty="0"/>
              <a:t> </a:t>
            </a:r>
            <a:r>
              <a:rPr lang="de-CH" dirty="0" err="1"/>
              <a:t>up</a:t>
            </a:r>
            <a:r>
              <a:rPr lang="de-CH" dirty="0"/>
              <a:t>.) </a:t>
            </a:r>
          </a:p>
          <a:p>
            <a:pPr marL="285750" indent="-285750">
              <a:buFont typeface="Wingdings" panose="05000000000000000000" pitchFamily="2" charset="2"/>
              <a:buChar char="Ø"/>
            </a:pPr>
            <a:endParaRPr lang="de-CH" dirty="0"/>
          </a:p>
        </p:txBody>
      </p:sp>
      <p:sp>
        <p:nvSpPr>
          <p:cNvPr id="5" name="Textplatzhalter 4">
            <a:extLst>
              <a:ext uri="{FF2B5EF4-FFF2-40B4-BE49-F238E27FC236}">
                <a16:creationId xmlns:a16="http://schemas.microsoft.com/office/drawing/2014/main" id="{5316BB83-B173-44D8-995F-ADF853E35681}"/>
              </a:ext>
            </a:extLst>
          </p:cNvPr>
          <p:cNvSpPr>
            <a:spLocks noGrp="1"/>
          </p:cNvSpPr>
          <p:nvPr>
            <p:ph type="body" sz="quarter" idx="13"/>
          </p:nvPr>
        </p:nvSpPr>
        <p:spPr>
          <a:xfrm>
            <a:off x="7875619" y="2631923"/>
            <a:ext cx="3145730" cy="576262"/>
          </a:xfrm>
        </p:spPr>
        <p:txBody>
          <a:bodyPr/>
          <a:lstStyle/>
          <a:p>
            <a:r>
              <a:rPr lang="de-CH" dirty="0"/>
              <a:t>City </a:t>
            </a:r>
            <a:r>
              <a:rPr lang="de-CH" dirty="0" err="1"/>
              <a:t>Circles</a:t>
            </a:r>
            <a:r>
              <a:rPr lang="de-CH" dirty="0"/>
              <a:t> and</a:t>
            </a:r>
            <a:br>
              <a:rPr lang="de-CH" dirty="0"/>
            </a:br>
            <a:r>
              <a:rPr lang="de-CH" dirty="0"/>
              <a:t>Community </a:t>
            </a:r>
            <a:r>
              <a:rPr lang="de-CH" dirty="0" err="1"/>
              <a:t>Circles</a:t>
            </a:r>
            <a:endParaRPr lang="de-CH" dirty="0"/>
          </a:p>
        </p:txBody>
      </p:sp>
      <p:sp>
        <p:nvSpPr>
          <p:cNvPr id="8" name="Textplatzhalter 7">
            <a:extLst>
              <a:ext uri="{FF2B5EF4-FFF2-40B4-BE49-F238E27FC236}">
                <a16:creationId xmlns:a16="http://schemas.microsoft.com/office/drawing/2014/main" id="{6E28C367-0816-40D3-A1EA-3E0F41AF40FA}"/>
              </a:ext>
            </a:extLst>
          </p:cNvPr>
          <p:cNvSpPr>
            <a:spLocks noGrp="1"/>
          </p:cNvSpPr>
          <p:nvPr>
            <p:ph type="body" sz="half" idx="17"/>
          </p:nvPr>
        </p:nvSpPr>
        <p:spPr>
          <a:xfrm>
            <a:off x="7895167" y="3191711"/>
            <a:ext cx="3145536" cy="2847293"/>
          </a:xfrm>
        </p:spPr>
        <p:txBody>
          <a:bodyPr>
            <a:normAutofit lnSpcReduction="10000"/>
          </a:bodyPr>
          <a:lstStyle/>
          <a:p>
            <a:r>
              <a:rPr lang="en-US" dirty="0"/>
              <a:t>Not every commune has the same powers or degree of autonomy. The extent to which a commune can enact its own rules is determined by the relevant Continent/Country constitution. Once again, it is the communal legislature that enacts the laws in the commune. The larger communes usually have their own parliament, while in smaller communes it is normally the communal assembly that approves new laws.</a:t>
            </a:r>
            <a:endParaRPr lang="de-CH" dirty="0"/>
          </a:p>
        </p:txBody>
      </p:sp>
    </p:spTree>
    <p:extLst>
      <p:ext uri="{BB962C8B-B14F-4D97-AF65-F5344CB8AC3E}">
        <p14:creationId xmlns:p14="http://schemas.microsoft.com/office/powerpoint/2010/main" val="282156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D65A54-7BAF-4E90-BF50-A904291E5498}"/>
              </a:ext>
            </a:extLst>
          </p:cNvPr>
          <p:cNvSpPr>
            <a:spLocks noGrp="1"/>
          </p:cNvSpPr>
          <p:nvPr>
            <p:ph type="title"/>
          </p:nvPr>
        </p:nvSpPr>
        <p:spPr/>
        <p:txBody>
          <a:bodyPr/>
          <a:lstStyle/>
          <a:p>
            <a:r>
              <a:rPr lang="de-CH" dirty="0"/>
              <a:t>Union Circle</a:t>
            </a:r>
          </a:p>
        </p:txBody>
      </p:sp>
      <p:sp>
        <p:nvSpPr>
          <p:cNvPr id="3" name="Textplatzhalter 2">
            <a:extLst>
              <a:ext uri="{FF2B5EF4-FFF2-40B4-BE49-F238E27FC236}">
                <a16:creationId xmlns:a16="http://schemas.microsoft.com/office/drawing/2014/main" id="{44B1C3B9-49AE-409A-9280-338D71961518}"/>
              </a:ext>
            </a:extLst>
          </p:cNvPr>
          <p:cNvSpPr>
            <a:spLocks noGrp="1"/>
          </p:cNvSpPr>
          <p:nvPr>
            <p:ph type="body" idx="1"/>
          </p:nvPr>
        </p:nvSpPr>
        <p:spPr/>
        <p:txBody>
          <a:bodyPr/>
          <a:lstStyle/>
          <a:p>
            <a:r>
              <a:rPr lang="de-CH" dirty="0"/>
              <a:t>Anchor Circle</a:t>
            </a:r>
          </a:p>
        </p:txBody>
      </p:sp>
      <p:sp>
        <p:nvSpPr>
          <p:cNvPr id="4" name="Textplatzhalter 3">
            <a:extLst>
              <a:ext uri="{FF2B5EF4-FFF2-40B4-BE49-F238E27FC236}">
                <a16:creationId xmlns:a16="http://schemas.microsoft.com/office/drawing/2014/main" id="{45882564-BECA-4755-B3A9-A32F30DB61A3}"/>
              </a:ext>
            </a:extLst>
          </p:cNvPr>
          <p:cNvSpPr>
            <a:spLocks noGrp="1"/>
          </p:cNvSpPr>
          <p:nvPr>
            <p:ph type="body" sz="half" idx="15"/>
          </p:nvPr>
        </p:nvSpPr>
        <p:spPr/>
        <p:txBody>
          <a:bodyPr>
            <a:normAutofit/>
          </a:bodyPr>
          <a:lstStyle/>
          <a:p>
            <a:r>
              <a:rPr lang="de-CH" dirty="0"/>
              <a:t>Seven Ministers</a:t>
            </a:r>
          </a:p>
          <a:p>
            <a:pPr>
              <a:lnSpc>
                <a:spcPct val="90000"/>
              </a:lnSpc>
              <a:buFont typeface="Wingdings" panose="05000000000000000000" pitchFamily="2" charset="2"/>
              <a:buChar char="Ø"/>
            </a:pPr>
            <a:r>
              <a:rPr lang="en-US" dirty="0"/>
              <a:t>Health, Wealth, SPORT</a:t>
            </a:r>
          </a:p>
          <a:p>
            <a:pPr>
              <a:lnSpc>
                <a:spcPct val="90000"/>
              </a:lnSpc>
              <a:buFont typeface="Wingdings" panose="05000000000000000000" pitchFamily="2" charset="2"/>
              <a:buChar char="Ø"/>
            </a:pPr>
            <a:r>
              <a:rPr lang="en-US" dirty="0"/>
              <a:t>Home Affairs</a:t>
            </a:r>
          </a:p>
          <a:p>
            <a:pPr>
              <a:lnSpc>
                <a:spcPct val="90000"/>
              </a:lnSpc>
              <a:buFont typeface="Wingdings" panose="05000000000000000000" pitchFamily="2" charset="2"/>
              <a:buChar char="Ø"/>
            </a:pPr>
            <a:r>
              <a:rPr lang="en-US" dirty="0"/>
              <a:t>Education, Research</a:t>
            </a:r>
          </a:p>
          <a:p>
            <a:pPr>
              <a:lnSpc>
                <a:spcPct val="90000"/>
              </a:lnSpc>
              <a:buFont typeface="Wingdings" panose="05000000000000000000" pitchFamily="2" charset="2"/>
              <a:buChar char="Ø"/>
            </a:pPr>
            <a:r>
              <a:rPr lang="en-US" dirty="0"/>
              <a:t>Agriculture</a:t>
            </a:r>
          </a:p>
          <a:p>
            <a:pPr>
              <a:lnSpc>
                <a:spcPct val="90000"/>
              </a:lnSpc>
              <a:buFont typeface="Wingdings" panose="05000000000000000000" pitchFamily="2" charset="2"/>
              <a:buChar char="Ø"/>
            </a:pPr>
            <a:r>
              <a:rPr lang="en-US" dirty="0"/>
              <a:t>Business, Finance</a:t>
            </a:r>
          </a:p>
          <a:p>
            <a:pPr>
              <a:lnSpc>
                <a:spcPct val="90000"/>
              </a:lnSpc>
              <a:buFont typeface="Wingdings" panose="05000000000000000000" pitchFamily="2" charset="2"/>
              <a:buChar char="Ø"/>
            </a:pPr>
            <a:r>
              <a:rPr lang="en-US" dirty="0"/>
              <a:t>Environment, Energy, Transport</a:t>
            </a:r>
          </a:p>
          <a:p>
            <a:pPr>
              <a:lnSpc>
                <a:spcPct val="90000"/>
              </a:lnSpc>
              <a:buFont typeface="Wingdings" panose="05000000000000000000" pitchFamily="2" charset="2"/>
              <a:buChar char="Ø"/>
            </a:pPr>
            <a:r>
              <a:rPr lang="en-US" dirty="0"/>
              <a:t>Foreign Affairs</a:t>
            </a:r>
            <a:endParaRPr lang="de-CH" dirty="0"/>
          </a:p>
        </p:txBody>
      </p:sp>
      <p:sp>
        <p:nvSpPr>
          <p:cNvPr id="5" name="Textplatzhalter 4">
            <a:extLst>
              <a:ext uri="{FF2B5EF4-FFF2-40B4-BE49-F238E27FC236}">
                <a16:creationId xmlns:a16="http://schemas.microsoft.com/office/drawing/2014/main" id="{DCBBB391-2535-4794-8943-4377025FCDB6}"/>
              </a:ext>
            </a:extLst>
          </p:cNvPr>
          <p:cNvSpPr>
            <a:spLocks noGrp="1"/>
          </p:cNvSpPr>
          <p:nvPr>
            <p:ph type="body" sz="quarter" idx="3"/>
          </p:nvPr>
        </p:nvSpPr>
        <p:spPr/>
        <p:txBody>
          <a:bodyPr/>
          <a:lstStyle/>
          <a:p>
            <a:r>
              <a:rPr lang="de-CH" dirty="0"/>
              <a:t>Council </a:t>
            </a:r>
            <a:r>
              <a:rPr lang="de-CH" dirty="0" err="1"/>
              <a:t>of</a:t>
            </a:r>
            <a:r>
              <a:rPr lang="de-CH" dirty="0"/>
              <a:t> State</a:t>
            </a:r>
          </a:p>
        </p:txBody>
      </p:sp>
      <p:sp>
        <p:nvSpPr>
          <p:cNvPr id="6" name="Textplatzhalter 5">
            <a:extLst>
              <a:ext uri="{FF2B5EF4-FFF2-40B4-BE49-F238E27FC236}">
                <a16:creationId xmlns:a16="http://schemas.microsoft.com/office/drawing/2014/main" id="{48F3A215-9A19-4746-9980-FB49560110D7}"/>
              </a:ext>
            </a:extLst>
          </p:cNvPr>
          <p:cNvSpPr>
            <a:spLocks noGrp="1"/>
          </p:cNvSpPr>
          <p:nvPr>
            <p:ph type="body" sz="half" idx="16"/>
          </p:nvPr>
        </p:nvSpPr>
        <p:spPr/>
        <p:txBody>
          <a:bodyPr/>
          <a:lstStyle/>
          <a:p>
            <a:r>
              <a:rPr lang="de-CH" dirty="0" err="1"/>
              <a:t>One</a:t>
            </a:r>
            <a:r>
              <a:rPr lang="de-CH" dirty="0"/>
              <a:t> </a:t>
            </a:r>
            <a:r>
              <a:rPr lang="de-CH" dirty="0" err="1"/>
              <a:t>representor</a:t>
            </a:r>
            <a:r>
              <a:rPr lang="de-CH" dirty="0"/>
              <a:t> </a:t>
            </a:r>
            <a:r>
              <a:rPr lang="de-CH" dirty="0" err="1"/>
              <a:t>of</a:t>
            </a:r>
            <a:r>
              <a:rPr lang="de-CH" dirty="0"/>
              <a:t> </a:t>
            </a:r>
            <a:r>
              <a:rPr lang="de-CH" dirty="0" err="1"/>
              <a:t>each</a:t>
            </a:r>
            <a:r>
              <a:rPr lang="de-CH" dirty="0"/>
              <a:t> </a:t>
            </a:r>
            <a:r>
              <a:rPr lang="de-CH" dirty="0" err="1"/>
              <a:t>of</a:t>
            </a:r>
            <a:r>
              <a:rPr lang="de-CH" dirty="0"/>
              <a:t> </a:t>
            </a:r>
            <a:r>
              <a:rPr lang="de-CH" dirty="0" err="1"/>
              <a:t>the</a:t>
            </a:r>
            <a:r>
              <a:rPr lang="de-CH" dirty="0"/>
              <a:t> </a:t>
            </a:r>
            <a:r>
              <a:rPr lang="de-CH" dirty="0" err="1"/>
              <a:t>most</a:t>
            </a:r>
            <a:r>
              <a:rPr lang="de-CH" dirty="0"/>
              <a:t> </a:t>
            </a:r>
            <a:r>
              <a:rPr lang="de-CH" dirty="0" err="1"/>
              <a:t>active</a:t>
            </a:r>
            <a:r>
              <a:rPr lang="de-CH" dirty="0"/>
              <a:t> countries, maximum 25. (</a:t>
            </a:r>
            <a:r>
              <a:rPr lang="de-CH" dirty="0" err="1"/>
              <a:t>as</a:t>
            </a:r>
            <a:r>
              <a:rPr lang="de-CH" dirty="0"/>
              <a:t> </a:t>
            </a:r>
            <a:r>
              <a:rPr lang="de-CH" dirty="0" err="1"/>
              <a:t>of</a:t>
            </a:r>
            <a:r>
              <a:rPr lang="de-CH" dirty="0"/>
              <a:t> </a:t>
            </a:r>
            <a:r>
              <a:rPr lang="de-CH" dirty="0" err="1"/>
              <a:t>now</a:t>
            </a:r>
            <a:r>
              <a:rPr lang="de-CH" dirty="0"/>
              <a:t> </a:t>
            </a:r>
            <a:r>
              <a:rPr lang="de-CH" dirty="0" err="1"/>
              <a:t>Oct</a:t>
            </a:r>
            <a:r>
              <a:rPr lang="de-CH" dirty="0"/>
              <a:t>, 2019)</a:t>
            </a:r>
          </a:p>
        </p:txBody>
      </p:sp>
      <p:sp>
        <p:nvSpPr>
          <p:cNvPr id="7" name="Textplatzhalter 6">
            <a:extLst>
              <a:ext uri="{FF2B5EF4-FFF2-40B4-BE49-F238E27FC236}">
                <a16:creationId xmlns:a16="http://schemas.microsoft.com/office/drawing/2014/main" id="{DDFA1304-2483-4386-953B-5EE28D06FF49}"/>
              </a:ext>
            </a:extLst>
          </p:cNvPr>
          <p:cNvSpPr>
            <a:spLocks noGrp="1"/>
          </p:cNvSpPr>
          <p:nvPr>
            <p:ph type="body" sz="quarter" idx="13"/>
          </p:nvPr>
        </p:nvSpPr>
        <p:spPr/>
        <p:txBody>
          <a:bodyPr/>
          <a:lstStyle/>
          <a:p>
            <a:r>
              <a:rPr lang="de-CH" dirty="0"/>
              <a:t>Council </a:t>
            </a:r>
            <a:r>
              <a:rPr lang="de-CH" dirty="0" err="1"/>
              <a:t>of</a:t>
            </a:r>
            <a:r>
              <a:rPr lang="de-CH" dirty="0"/>
              <a:t> </a:t>
            </a:r>
            <a:r>
              <a:rPr lang="de-CH" dirty="0" err="1"/>
              <a:t>Circles</a:t>
            </a:r>
            <a:endParaRPr lang="de-CH" dirty="0"/>
          </a:p>
        </p:txBody>
      </p:sp>
      <p:sp>
        <p:nvSpPr>
          <p:cNvPr id="8" name="Textplatzhalter 7">
            <a:extLst>
              <a:ext uri="{FF2B5EF4-FFF2-40B4-BE49-F238E27FC236}">
                <a16:creationId xmlns:a16="http://schemas.microsoft.com/office/drawing/2014/main" id="{19C635ED-6C97-4C67-A85C-FA81271A2B51}"/>
              </a:ext>
            </a:extLst>
          </p:cNvPr>
          <p:cNvSpPr>
            <a:spLocks noGrp="1"/>
          </p:cNvSpPr>
          <p:nvPr>
            <p:ph type="body" sz="half" idx="17"/>
          </p:nvPr>
        </p:nvSpPr>
        <p:spPr/>
        <p:txBody>
          <a:bodyPr/>
          <a:lstStyle/>
          <a:p>
            <a:r>
              <a:rPr lang="de-CH" dirty="0"/>
              <a:t>At least </a:t>
            </a:r>
            <a:r>
              <a:rPr lang="de-CH" dirty="0" err="1"/>
              <a:t>one</a:t>
            </a:r>
            <a:r>
              <a:rPr lang="de-CH" dirty="0"/>
              <a:t> </a:t>
            </a:r>
            <a:r>
              <a:rPr lang="de-CH" dirty="0" err="1"/>
              <a:t>representor</a:t>
            </a:r>
            <a:r>
              <a:rPr lang="de-CH" dirty="0"/>
              <a:t> </a:t>
            </a:r>
            <a:r>
              <a:rPr lang="de-CH" dirty="0" err="1"/>
              <a:t>of</a:t>
            </a:r>
            <a:r>
              <a:rPr lang="de-CH" dirty="0"/>
              <a:t> </a:t>
            </a:r>
            <a:r>
              <a:rPr lang="de-CH" dirty="0" err="1"/>
              <a:t>the</a:t>
            </a:r>
            <a:r>
              <a:rPr lang="de-CH" dirty="0"/>
              <a:t> total </a:t>
            </a:r>
            <a:r>
              <a:rPr lang="de-CH" dirty="0" err="1"/>
              <a:t>of</a:t>
            </a:r>
            <a:r>
              <a:rPr lang="de-CH" dirty="0"/>
              <a:t> Community Interest </a:t>
            </a:r>
            <a:r>
              <a:rPr lang="de-CH" dirty="0" err="1"/>
              <a:t>Circles</a:t>
            </a:r>
            <a:r>
              <a:rPr lang="de-CH" dirty="0"/>
              <a:t> in </a:t>
            </a:r>
            <a:r>
              <a:rPr lang="de-CH" dirty="0" err="1"/>
              <a:t>the</a:t>
            </a:r>
            <a:r>
              <a:rPr lang="de-CH" dirty="0"/>
              <a:t> Country. The Country  </a:t>
            </a:r>
            <a:r>
              <a:rPr lang="de-CH" dirty="0" err="1"/>
              <a:t>is</a:t>
            </a:r>
            <a:r>
              <a:rPr lang="de-CH" dirty="0"/>
              <a:t> </a:t>
            </a:r>
            <a:r>
              <a:rPr lang="de-CH" dirty="0" err="1"/>
              <a:t>represented</a:t>
            </a:r>
            <a:r>
              <a:rPr lang="de-CH" dirty="0"/>
              <a:t> </a:t>
            </a:r>
            <a:r>
              <a:rPr lang="de-CH" dirty="0" err="1"/>
              <a:t>proportionally</a:t>
            </a:r>
            <a:r>
              <a:rPr lang="de-CH" dirty="0"/>
              <a:t>. Up </a:t>
            </a:r>
            <a:r>
              <a:rPr lang="de-CH" dirty="0" err="1"/>
              <a:t>to</a:t>
            </a:r>
            <a:r>
              <a:rPr lang="de-CH" dirty="0"/>
              <a:t> 100. (</a:t>
            </a:r>
            <a:r>
              <a:rPr lang="de-CH" dirty="0" err="1"/>
              <a:t>as</a:t>
            </a:r>
            <a:r>
              <a:rPr lang="de-CH" dirty="0"/>
              <a:t> </a:t>
            </a:r>
            <a:r>
              <a:rPr lang="de-CH" dirty="0" err="1"/>
              <a:t>of</a:t>
            </a:r>
            <a:r>
              <a:rPr lang="de-CH" dirty="0"/>
              <a:t> </a:t>
            </a:r>
            <a:r>
              <a:rPr lang="de-CH" dirty="0" err="1"/>
              <a:t>now</a:t>
            </a:r>
            <a:r>
              <a:rPr lang="de-CH" dirty="0"/>
              <a:t> </a:t>
            </a:r>
            <a:r>
              <a:rPr lang="de-CH" dirty="0" err="1"/>
              <a:t>Oct</a:t>
            </a:r>
            <a:r>
              <a:rPr lang="de-CH" dirty="0"/>
              <a:t>, 2019)</a:t>
            </a:r>
          </a:p>
        </p:txBody>
      </p:sp>
    </p:spTree>
    <p:extLst>
      <p:ext uri="{BB962C8B-B14F-4D97-AF65-F5344CB8AC3E}">
        <p14:creationId xmlns:p14="http://schemas.microsoft.com/office/powerpoint/2010/main" val="327560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982E1D-608F-4223-8EED-0BC51F62DD40}"/>
              </a:ext>
            </a:extLst>
          </p:cNvPr>
          <p:cNvSpPr>
            <a:spLocks noGrp="1"/>
          </p:cNvSpPr>
          <p:nvPr>
            <p:ph type="title"/>
          </p:nvPr>
        </p:nvSpPr>
        <p:spPr/>
        <p:txBody>
          <a:bodyPr/>
          <a:lstStyle/>
          <a:p>
            <a:r>
              <a:rPr lang="en-US" dirty="0"/>
              <a:t>Who can call for a new law to be enacted at Union Circle level? </a:t>
            </a:r>
            <a:br>
              <a:rPr lang="en-US" b="1" dirty="0"/>
            </a:br>
            <a:endParaRPr lang="de-CH" dirty="0"/>
          </a:p>
        </p:txBody>
      </p:sp>
      <p:sp>
        <p:nvSpPr>
          <p:cNvPr id="3" name="Inhaltsplatzhalter 2">
            <a:extLst>
              <a:ext uri="{FF2B5EF4-FFF2-40B4-BE49-F238E27FC236}">
                <a16:creationId xmlns:a16="http://schemas.microsoft.com/office/drawing/2014/main" id="{4A942FDF-F190-4893-A300-4036F9356B6D}"/>
              </a:ext>
            </a:extLst>
          </p:cNvPr>
          <p:cNvSpPr>
            <a:spLocks noGrp="1"/>
          </p:cNvSpPr>
          <p:nvPr>
            <p:ph idx="1"/>
          </p:nvPr>
        </p:nvSpPr>
        <p:spPr/>
        <p:txBody>
          <a:bodyPr/>
          <a:lstStyle/>
          <a:p>
            <a:r>
              <a:rPr lang="en-US" dirty="0"/>
              <a:t>The SP-RULES are enacted by the Union Circle, i.e. the Congress. (legislature). </a:t>
            </a:r>
            <a:br>
              <a:rPr lang="en-US" dirty="0"/>
            </a:br>
            <a:r>
              <a:rPr lang="en-US" dirty="0"/>
              <a:t>Any member or body that wants a new law to be enacted or an existing law to be changed, whether they are members (i.e. with the right to vote at Union Council level), interest groups, members of the Council of State, can submit their request to the Union Circle.</a:t>
            </a:r>
          </a:p>
          <a:p>
            <a:r>
              <a:rPr lang="en-US" dirty="0"/>
              <a:t>However, it is Union Circle that ultimately decides whether a Rule should be amended and how it should be amended.</a:t>
            </a:r>
          </a:p>
          <a:p>
            <a:endParaRPr lang="de-CH" dirty="0"/>
          </a:p>
        </p:txBody>
      </p:sp>
    </p:spTree>
    <p:extLst>
      <p:ext uri="{BB962C8B-B14F-4D97-AF65-F5344CB8AC3E}">
        <p14:creationId xmlns:p14="http://schemas.microsoft.com/office/powerpoint/2010/main" val="488611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5A15A7-5FF6-43F6-8051-A2EAD2737C55}"/>
              </a:ext>
            </a:extLst>
          </p:cNvPr>
          <p:cNvSpPr>
            <a:spLocks noGrp="1"/>
          </p:cNvSpPr>
          <p:nvPr>
            <p:ph type="title"/>
          </p:nvPr>
        </p:nvSpPr>
        <p:spPr/>
        <p:txBody>
          <a:bodyPr/>
          <a:lstStyle/>
          <a:p>
            <a:r>
              <a:rPr lang="de-CH" dirty="0"/>
              <a:t>Union Council</a:t>
            </a:r>
          </a:p>
        </p:txBody>
      </p:sp>
      <p:sp>
        <p:nvSpPr>
          <p:cNvPr id="3" name="Inhaltsplatzhalter 2">
            <a:extLst>
              <a:ext uri="{FF2B5EF4-FFF2-40B4-BE49-F238E27FC236}">
                <a16:creationId xmlns:a16="http://schemas.microsoft.com/office/drawing/2014/main" id="{D521425D-AC8B-4DAF-B0A7-5C53DDC46A68}"/>
              </a:ext>
            </a:extLst>
          </p:cNvPr>
          <p:cNvSpPr>
            <a:spLocks noGrp="1"/>
          </p:cNvSpPr>
          <p:nvPr>
            <p:ph idx="1"/>
          </p:nvPr>
        </p:nvSpPr>
        <p:spPr>
          <a:xfrm>
            <a:off x="1154954" y="2449591"/>
            <a:ext cx="8825659" cy="4254500"/>
          </a:xfrm>
        </p:spPr>
        <p:txBody>
          <a:bodyPr>
            <a:normAutofit fontScale="92500" lnSpcReduction="20000"/>
          </a:bodyPr>
          <a:lstStyle/>
          <a:p>
            <a:r>
              <a:rPr lang="de-CH" dirty="0"/>
              <a:t>The Union </a:t>
            </a:r>
            <a:r>
              <a:rPr lang="de-CH" dirty="0" err="1"/>
              <a:t>Councillors</a:t>
            </a:r>
            <a:r>
              <a:rPr lang="de-CH" dirty="0"/>
              <a:t> </a:t>
            </a:r>
            <a:r>
              <a:rPr lang="de-CH" dirty="0" err="1"/>
              <a:t>are</a:t>
            </a:r>
            <a:r>
              <a:rPr lang="de-CH" dirty="0"/>
              <a:t> </a:t>
            </a:r>
            <a:r>
              <a:rPr lang="de-CH" dirty="0" err="1"/>
              <a:t>chosen</a:t>
            </a:r>
            <a:r>
              <a:rPr lang="de-CH" dirty="0"/>
              <a:t> </a:t>
            </a:r>
            <a:r>
              <a:rPr lang="de-CH" dirty="0" err="1"/>
              <a:t>for</a:t>
            </a:r>
            <a:r>
              <a:rPr lang="de-CH" dirty="0"/>
              <a:t> a </a:t>
            </a:r>
            <a:r>
              <a:rPr lang="de-CH" dirty="0" err="1"/>
              <a:t>four-year</a:t>
            </a:r>
            <a:r>
              <a:rPr lang="de-CH" dirty="0"/>
              <a:t> </a:t>
            </a:r>
            <a:r>
              <a:rPr lang="de-CH" dirty="0" err="1"/>
              <a:t>term</a:t>
            </a:r>
            <a:r>
              <a:rPr lang="de-CH" dirty="0"/>
              <a:t>. These </a:t>
            </a:r>
            <a:r>
              <a:rPr lang="de-CH" dirty="0" err="1"/>
              <a:t>councillors</a:t>
            </a:r>
            <a:r>
              <a:rPr lang="de-CH" dirty="0"/>
              <a:t> </a:t>
            </a:r>
            <a:r>
              <a:rPr lang="de-CH" dirty="0" err="1"/>
              <a:t>are</a:t>
            </a:r>
            <a:r>
              <a:rPr lang="de-CH" dirty="0"/>
              <a:t> </a:t>
            </a:r>
            <a:r>
              <a:rPr lang="de-CH" dirty="0" err="1"/>
              <a:t>apportioned</a:t>
            </a:r>
            <a:r>
              <a:rPr lang="de-CH" dirty="0"/>
              <a:t> </a:t>
            </a:r>
            <a:r>
              <a:rPr lang="de-CH" dirty="0" err="1"/>
              <a:t>to</a:t>
            </a:r>
            <a:r>
              <a:rPr lang="de-CH" dirty="0"/>
              <a:t> </a:t>
            </a:r>
            <a:r>
              <a:rPr lang="de-CH" dirty="0" err="1"/>
              <a:t>the</a:t>
            </a:r>
            <a:r>
              <a:rPr lang="de-CH" dirty="0"/>
              <a:t> countries in </a:t>
            </a:r>
            <a:r>
              <a:rPr lang="de-CH" dirty="0" err="1"/>
              <a:t>proportion</a:t>
            </a:r>
            <a:r>
              <a:rPr lang="de-CH" dirty="0"/>
              <a:t> </a:t>
            </a:r>
            <a:r>
              <a:rPr lang="de-CH" dirty="0" err="1"/>
              <a:t>to</a:t>
            </a:r>
            <a:r>
              <a:rPr lang="de-CH" dirty="0"/>
              <a:t> </a:t>
            </a:r>
            <a:r>
              <a:rPr lang="de-CH" dirty="0" err="1"/>
              <a:t>their</a:t>
            </a:r>
            <a:r>
              <a:rPr lang="de-CH" dirty="0"/>
              <a:t> </a:t>
            </a:r>
            <a:r>
              <a:rPr lang="de-CH" dirty="0" err="1"/>
              <a:t>population</a:t>
            </a:r>
            <a:r>
              <a:rPr lang="de-CH" dirty="0"/>
              <a:t> </a:t>
            </a:r>
            <a:r>
              <a:rPr lang="de-CH" dirty="0" err="1"/>
              <a:t>connected</a:t>
            </a:r>
            <a:r>
              <a:rPr lang="de-CH" dirty="0"/>
              <a:t> </a:t>
            </a:r>
            <a:r>
              <a:rPr lang="de-CH" dirty="0" err="1"/>
              <a:t>to</a:t>
            </a:r>
            <a:r>
              <a:rPr lang="de-CH" dirty="0"/>
              <a:t> Sound </a:t>
            </a:r>
            <a:r>
              <a:rPr lang="de-CH" dirty="0" err="1"/>
              <a:t>Prosperity</a:t>
            </a:r>
            <a:r>
              <a:rPr lang="de-CH" dirty="0"/>
              <a:t>.</a:t>
            </a:r>
          </a:p>
          <a:p>
            <a:r>
              <a:rPr lang="de-CH" dirty="0"/>
              <a:t>The ROLE and </a:t>
            </a:r>
            <a:r>
              <a:rPr lang="de-CH" dirty="0" err="1"/>
              <a:t>accountability</a:t>
            </a:r>
            <a:r>
              <a:rPr lang="de-CH" dirty="0"/>
              <a:t> </a:t>
            </a:r>
            <a:r>
              <a:rPr lang="de-CH" dirty="0" err="1"/>
              <a:t>of</a:t>
            </a:r>
            <a:r>
              <a:rPr lang="de-CH" dirty="0"/>
              <a:t> </a:t>
            </a:r>
            <a:r>
              <a:rPr lang="de-CH" dirty="0" err="1"/>
              <a:t>the</a:t>
            </a:r>
            <a:r>
              <a:rPr lang="de-CH" dirty="0"/>
              <a:t> Union Council </a:t>
            </a:r>
            <a:r>
              <a:rPr lang="de-CH" dirty="0" err="1"/>
              <a:t>are</a:t>
            </a:r>
            <a:r>
              <a:rPr lang="de-CH" dirty="0"/>
              <a:t> </a:t>
            </a:r>
            <a:r>
              <a:rPr lang="de-CH" dirty="0" err="1"/>
              <a:t>regulated</a:t>
            </a:r>
            <a:r>
              <a:rPr lang="de-CH" dirty="0"/>
              <a:t> </a:t>
            </a:r>
            <a:r>
              <a:rPr lang="de-CH" dirty="0" err="1"/>
              <a:t>by</a:t>
            </a:r>
            <a:r>
              <a:rPr lang="de-CH" dirty="0"/>
              <a:t> </a:t>
            </a:r>
            <a:r>
              <a:rPr lang="de-CH" dirty="0" err="1"/>
              <a:t>the</a:t>
            </a:r>
            <a:r>
              <a:rPr lang="de-CH" dirty="0"/>
              <a:t> Sound </a:t>
            </a:r>
            <a:r>
              <a:rPr lang="de-CH" dirty="0" err="1"/>
              <a:t>Prosperity</a:t>
            </a:r>
            <a:r>
              <a:rPr lang="de-CH" dirty="0"/>
              <a:t> Rules.</a:t>
            </a:r>
          </a:p>
          <a:p>
            <a:r>
              <a:rPr lang="de-CH" dirty="0"/>
              <a:t>The Council </a:t>
            </a:r>
            <a:r>
              <a:rPr lang="de-CH" dirty="0" err="1"/>
              <a:t>of</a:t>
            </a:r>
            <a:r>
              <a:rPr lang="de-CH" dirty="0"/>
              <a:t> State, </a:t>
            </a:r>
            <a:r>
              <a:rPr lang="de-CH" dirty="0" err="1"/>
              <a:t>together</a:t>
            </a:r>
            <a:r>
              <a:rPr lang="de-CH" dirty="0"/>
              <a:t> </a:t>
            </a:r>
            <a:r>
              <a:rPr lang="de-CH" dirty="0" err="1"/>
              <a:t>with</a:t>
            </a:r>
            <a:r>
              <a:rPr lang="de-CH" dirty="0"/>
              <a:t> </a:t>
            </a:r>
            <a:r>
              <a:rPr lang="de-CH" dirty="0" err="1"/>
              <a:t>the</a:t>
            </a:r>
            <a:r>
              <a:rPr lang="de-CH" dirty="0"/>
              <a:t> Council </a:t>
            </a:r>
            <a:r>
              <a:rPr lang="de-CH" dirty="0" err="1"/>
              <a:t>of</a:t>
            </a:r>
            <a:r>
              <a:rPr lang="de-CH" dirty="0"/>
              <a:t> </a:t>
            </a:r>
            <a:r>
              <a:rPr lang="de-CH" dirty="0" err="1"/>
              <a:t>Circles</a:t>
            </a:r>
            <a:r>
              <a:rPr lang="de-CH" dirty="0"/>
              <a:t>, </a:t>
            </a:r>
            <a:r>
              <a:rPr lang="de-CH" dirty="0" err="1"/>
              <a:t>forms</a:t>
            </a:r>
            <a:r>
              <a:rPr lang="de-CH" dirty="0"/>
              <a:t> </a:t>
            </a:r>
            <a:r>
              <a:rPr lang="de-CH" dirty="0" err="1"/>
              <a:t>the</a:t>
            </a:r>
            <a:r>
              <a:rPr lang="de-CH" dirty="0"/>
              <a:t> Union Circle and </a:t>
            </a:r>
            <a:r>
              <a:rPr lang="de-CH" dirty="0" err="1"/>
              <a:t>exercises</a:t>
            </a:r>
            <a:r>
              <a:rPr lang="de-CH" dirty="0"/>
              <a:t> </a:t>
            </a:r>
            <a:r>
              <a:rPr lang="de-CH" dirty="0" err="1"/>
              <a:t>the</a:t>
            </a:r>
            <a:r>
              <a:rPr lang="de-CH" dirty="0"/>
              <a:t> </a:t>
            </a:r>
            <a:r>
              <a:rPr lang="de-CH" dirty="0" err="1"/>
              <a:t>highest</a:t>
            </a:r>
            <a:r>
              <a:rPr lang="de-CH" dirty="0"/>
              <a:t> legal </a:t>
            </a:r>
            <a:r>
              <a:rPr lang="de-CH" dirty="0" err="1"/>
              <a:t>authority</a:t>
            </a:r>
            <a:r>
              <a:rPr lang="de-CH" dirty="0"/>
              <a:t> in Sound </a:t>
            </a:r>
            <a:r>
              <a:rPr lang="de-CH" dirty="0" err="1"/>
              <a:t>Prosperity</a:t>
            </a:r>
            <a:r>
              <a:rPr lang="de-CH" dirty="0"/>
              <a:t>, </a:t>
            </a:r>
            <a:r>
              <a:rPr lang="de-CH" dirty="0" err="1"/>
              <a:t>subject</a:t>
            </a:r>
            <a:r>
              <a:rPr lang="de-CH" dirty="0"/>
              <a:t> </a:t>
            </a:r>
            <a:r>
              <a:rPr lang="de-CH" dirty="0" err="1"/>
              <a:t>to</a:t>
            </a:r>
            <a:r>
              <a:rPr lang="de-CH" dirty="0"/>
              <a:t> </a:t>
            </a:r>
            <a:r>
              <a:rPr lang="de-CH" dirty="0" err="1"/>
              <a:t>the</a:t>
            </a:r>
            <a:r>
              <a:rPr lang="de-CH" dirty="0"/>
              <a:t> </a:t>
            </a:r>
            <a:r>
              <a:rPr lang="de-CH" dirty="0" err="1"/>
              <a:t>rights</a:t>
            </a:r>
            <a:r>
              <a:rPr lang="de-CH" dirty="0"/>
              <a:t> </a:t>
            </a:r>
            <a:r>
              <a:rPr lang="de-CH" dirty="0" err="1"/>
              <a:t>of</a:t>
            </a:r>
            <a:r>
              <a:rPr lang="de-CH" dirty="0"/>
              <a:t> </a:t>
            </a:r>
            <a:r>
              <a:rPr lang="de-CH" dirty="0" err="1"/>
              <a:t>the</a:t>
            </a:r>
            <a:r>
              <a:rPr lang="de-CH" dirty="0"/>
              <a:t> </a:t>
            </a:r>
            <a:r>
              <a:rPr lang="de-CH" dirty="0" err="1"/>
              <a:t>people</a:t>
            </a:r>
            <a:r>
              <a:rPr lang="de-CH" dirty="0"/>
              <a:t> and </a:t>
            </a:r>
            <a:r>
              <a:rPr lang="de-CH" dirty="0" err="1"/>
              <a:t>the</a:t>
            </a:r>
            <a:r>
              <a:rPr lang="de-CH" dirty="0"/>
              <a:t> countries.</a:t>
            </a:r>
          </a:p>
          <a:p>
            <a:r>
              <a:rPr lang="de-CH" dirty="0"/>
              <a:t>Both </a:t>
            </a:r>
            <a:r>
              <a:rPr lang="de-CH" dirty="0" err="1"/>
              <a:t>chambers</a:t>
            </a:r>
            <a:r>
              <a:rPr lang="de-CH" dirty="0"/>
              <a:t> </a:t>
            </a:r>
            <a:r>
              <a:rPr lang="de-CH" dirty="0" err="1"/>
              <a:t>of</a:t>
            </a:r>
            <a:r>
              <a:rPr lang="de-CH" dirty="0"/>
              <a:t> </a:t>
            </a:r>
            <a:r>
              <a:rPr lang="de-CH" dirty="0" err="1"/>
              <a:t>the</a:t>
            </a:r>
            <a:r>
              <a:rPr lang="de-CH" dirty="0"/>
              <a:t> Union Circle </a:t>
            </a:r>
            <a:r>
              <a:rPr lang="de-CH" dirty="0" err="1"/>
              <a:t>are</a:t>
            </a:r>
            <a:r>
              <a:rPr lang="de-CH" dirty="0"/>
              <a:t> </a:t>
            </a:r>
            <a:r>
              <a:rPr lang="de-CH" dirty="0" err="1"/>
              <a:t>called</a:t>
            </a:r>
            <a:r>
              <a:rPr lang="de-CH" dirty="0"/>
              <a:t> «</a:t>
            </a:r>
            <a:r>
              <a:rPr lang="de-CH" dirty="0" err="1"/>
              <a:t>councils</a:t>
            </a:r>
            <a:r>
              <a:rPr lang="de-CH" dirty="0"/>
              <a:t>» and do not </a:t>
            </a:r>
            <a:r>
              <a:rPr lang="de-CH" dirty="0" err="1"/>
              <a:t>meet</a:t>
            </a:r>
            <a:r>
              <a:rPr lang="de-CH" dirty="0"/>
              <a:t> </a:t>
            </a:r>
            <a:r>
              <a:rPr lang="de-CH" dirty="0" err="1"/>
              <a:t>daily</a:t>
            </a:r>
            <a:r>
              <a:rPr lang="de-CH" dirty="0"/>
              <a:t>, but </a:t>
            </a:r>
            <a:r>
              <a:rPr lang="de-CH" dirty="0" err="1"/>
              <a:t>meet</a:t>
            </a:r>
            <a:r>
              <a:rPr lang="de-CH" dirty="0"/>
              <a:t> </a:t>
            </a:r>
            <a:r>
              <a:rPr lang="de-CH" dirty="0" err="1"/>
              <a:t>regulary</a:t>
            </a:r>
            <a:r>
              <a:rPr lang="de-CH" dirty="0"/>
              <a:t> </a:t>
            </a:r>
            <a:r>
              <a:rPr lang="de-CH" dirty="0" err="1"/>
              <a:t>for</a:t>
            </a:r>
            <a:r>
              <a:rPr lang="de-CH" dirty="0"/>
              <a:t> </a:t>
            </a:r>
            <a:r>
              <a:rPr lang="de-CH" dirty="0" err="1"/>
              <a:t>sessions</a:t>
            </a:r>
            <a:r>
              <a:rPr lang="de-CH" dirty="0"/>
              <a:t>.</a:t>
            </a:r>
          </a:p>
          <a:p>
            <a:r>
              <a:rPr lang="de-CH" dirty="0" err="1"/>
              <a:t>Usually</a:t>
            </a:r>
            <a:r>
              <a:rPr lang="de-CH" dirty="0"/>
              <a:t>, </a:t>
            </a:r>
            <a:r>
              <a:rPr lang="de-CH" dirty="0" err="1"/>
              <a:t>there</a:t>
            </a:r>
            <a:r>
              <a:rPr lang="de-CH" dirty="0"/>
              <a:t> </a:t>
            </a:r>
            <a:r>
              <a:rPr lang="de-CH" dirty="0" err="1"/>
              <a:t>are</a:t>
            </a:r>
            <a:r>
              <a:rPr lang="de-CH" dirty="0"/>
              <a:t> </a:t>
            </a:r>
            <a:r>
              <a:rPr lang="de-CH" dirty="0" err="1"/>
              <a:t>four</a:t>
            </a:r>
            <a:r>
              <a:rPr lang="de-CH" dirty="0"/>
              <a:t> </a:t>
            </a:r>
            <a:r>
              <a:rPr lang="de-CH" dirty="0" err="1"/>
              <a:t>sessions</a:t>
            </a:r>
            <a:r>
              <a:rPr lang="de-CH" dirty="0"/>
              <a:t> in a </a:t>
            </a:r>
            <a:r>
              <a:rPr lang="de-CH" dirty="0" err="1"/>
              <a:t>year</a:t>
            </a:r>
            <a:r>
              <a:rPr lang="de-CH" dirty="0"/>
              <a:t>, </a:t>
            </a:r>
            <a:r>
              <a:rPr lang="de-CH" dirty="0" err="1"/>
              <a:t>each</a:t>
            </a:r>
            <a:r>
              <a:rPr lang="de-CH" dirty="0"/>
              <a:t> </a:t>
            </a:r>
            <a:r>
              <a:rPr lang="de-CH" dirty="0" err="1"/>
              <a:t>lasting</a:t>
            </a:r>
            <a:r>
              <a:rPr lang="de-CH" dirty="0"/>
              <a:t> </a:t>
            </a:r>
            <a:r>
              <a:rPr lang="de-CH" dirty="0" err="1"/>
              <a:t>three</a:t>
            </a:r>
            <a:r>
              <a:rPr lang="de-CH" dirty="0"/>
              <a:t> </a:t>
            </a:r>
            <a:r>
              <a:rPr lang="de-CH" dirty="0" err="1"/>
              <a:t>weeks</a:t>
            </a:r>
            <a:r>
              <a:rPr lang="de-CH" dirty="0"/>
              <a:t>, </a:t>
            </a:r>
            <a:r>
              <a:rPr lang="de-CH" dirty="0" err="1"/>
              <a:t>with</a:t>
            </a:r>
            <a:r>
              <a:rPr lang="de-CH" dirty="0"/>
              <a:t> </a:t>
            </a:r>
            <a:r>
              <a:rPr lang="de-CH" dirty="0" err="1"/>
              <a:t>between</a:t>
            </a:r>
            <a:r>
              <a:rPr lang="de-CH" dirty="0"/>
              <a:t> </a:t>
            </a:r>
            <a:r>
              <a:rPr lang="de-CH" dirty="0" err="1"/>
              <a:t>two</a:t>
            </a:r>
            <a:r>
              <a:rPr lang="de-CH" dirty="0"/>
              <a:t> and </a:t>
            </a:r>
            <a:r>
              <a:rPr lang="de-CH" dirty="0" err="1"/>
              <a:t>five</a:t>
            </a:r>
            <a:r>
              <a:rPr lang="de-CH" dirty="0"/>
              <a:t> </a:t>
            </a:r>
            <a:r>
              <a:rPr lang="de-CH" dirty="0" err="1"/>
              <a:t>sittings</a:t>
            </a:r>
            <a:r>
              <a:rPr lang="de-CH" dirty="0"/>
              <a:t> per </a:t>
            </a:r>
            <a:r>
              <a:rPr lang="de-CH" dirty="0" err="1"/>
              <a:t>week</a:t>
            </a:r>
            <a:r>
              <a:rPr lang="de-CH" dirty="0"/>
              <a:t>.</a:t>
            </a:r>
          </a:p>
          <a:p>
            <a:r>
              <a:rPr lang="de-CH" dirty="0"/>
              <a:t>In </a:t>
            </a:r>
            <a:r>
              <a:rPr lang="de-CH" dirty="0" err="1"/>
              <a:t>special</a:t>
            </a:r>
            <a:r>
              <a:rPr lang="de-CH" dirty="0"/>
              <a:t> </a:t>
            </a:r>
            <a:r>
              <a:rPr lang="de-CH" dirty="0" err="1"/>
              <a:t>situations</a:t>
            </a:r>
            <a:r>
              <a:rPr lang="de-CH" dirty="0"/>
              <a:t>, a </a:t>
            </a:r>
            <a:r>
              <a:rPr lang="de-CH" dirty="0" err="1"/>
              <a:t>quarter</a:t>
            </a:r>
            <a:r>
              <a:rPr lang="de-CH" dirty="0"/>
              <a:t> </a:t>
            </a:r>
            <a:r>
              <a:rPr lang="de-CH" dirty="0" err="1"/>
              <a:t>of</a:t>
            </a:r>
            <a:r>
              <a:rPr lang="de-CH" dirty="0"/>
              <a:t> </a:t>
            </a:r>
            <a:r>
              <a:rPr lang="de-CH" dirty="0" err="1"/>
              <a:t>the</a:t>
            </a:r>
            <a:r>
              <a:rPr lang="de-CH" dirty="0"/>
              <a:t> </a:t>
            </a:r>
            <a:r>
              <a:rPr lang="de-CH" dirty="0" err="1"/>
              <a:t>members</a:t>
            </a:r>
            <a:r>
              <a:rPr lang="de-CH" dirty="0"/>
              <a:t> </a:t>
            </a:r>
            <a:r>
              <a:rPr lang="de-CH" dirty="0" err="1"/>
              <a:t>of</a:t>
            </a:r>
            <a:r>
              <a:rPr lang="de-CH" dirty="0"/>
              <a:t> </a:t>
            </a:r>
            <a:r>
              <a:rPr lang="de-CH" dirty="0" err="1"/>
              <a:t>one</a:t>
            </a:r>
            <a:r>
              <a:rPr lang="de-CH" dirty="0"/>
              <a:t> </a:t>
            </a:r>
            <a:r>
              <a:rPr lang="de-CH" dirty="0" err="1"/>
              <a:t>of</a:t>
            </a:r>
            <a:r>
              <a:rPr lang="de-CH" dirty="0"/>
              <a:t> </a:t>
            </a:r>
            <a:r>
              <a:rPr lang="de-CH" dirty="0" err="1"/>
              <a:t>the</a:t>
            </a:r>
            <a:r>
              <a:rPr lang="de-CH" dirty="0"/>
              <a:t> </a:t>
            </a:r>
            <a:r>
              <a:rPr lang="de-CH" dirty="0" err="1"/>
              <a:t>two</a:t>
            </a:r>
            <a:r>
              <a:rPr lang="de-CH" dirty="0"/>
              <a:t> </a:t>
            </a:r>
            <a:r>
              <a:rPr lang="de-CH" dirty="0" err="1"/>
              <a:t>councils</a:t>
            </a:r>
            <a:r>
              <a:rPr lang="de-CH" dirty="0"/>
              <a:t>, </a:t>
            </a:r>
            <a:r>
              <a:rPr lang="de-CH" dirty="0" err="1"/>
              <a:t>or</a:t>
            </a:r>
            <a:r>
              <a:rPr lang="de-CH" dirty="0"/>
              <a:t> </a:t>
            </a:r>
            <a:r>
              <a:rPr lang="de-CH" dirty="0" err="1"/>
              <a:t>the</a:t>
            </a:r>
            <a:r>
              <a:rPr lang="de-CH" dirty="0"/>
              <a:t> Anchor Circle, </a:t>
            </a:r>
            <a:r>
              <a:rPr lang="de-CH" dirty="0" err="1"/>
              <a:t>can</a:t>
            </a:r>
            <a:r>
              <a:rPr lang="de-CH" dirty="0"/>
              <a:t> </a:t>
            </a:r>
            <a:r>
              <a:rPr lang="de-CH" dirty="0" err="1"/>
              <a:t>convene</a:t>
            </a:r>
            <a:r>
              <a:rPr lang="de-CH" dirty="0"/>
              <a:t> an </a:t>
            </a:r>
            <a:r>
              <a:rPr lang="de-CH" dirty="0" err="1"/>
              <a:t>extraordinary</a:t>
            </a:r>
            <a:r>
              <a:rPr lang="de-CH" dirty="0"/>
              <a:t> </a:t>
            </a:r>
            <a:r>
              <a:rPr lang="de-CH" dirty="0" err="1"/>
              <a:t>session</a:t>
            </a:r>
            <a:r>
              <a:rPr lang="de-CH" dirty="0"/>
              <a:t>.</a:t>
            </a:r>
          </a:p>
          <a:p>
            <a:r>
              <a:rPr lang="de-CH" dirty="0"/>
              <a:t>Every Country </a:t>
            </a:r>
            <a:r>
              <a:rPr lang="de-CH" dirty="0" err="1"/>
              <a:t>is</a:t>
            </a:r>
            <a:r>
              <a:rPr lang="de-CH" dirty="0"/>
              <a:t> </a:t>
            </a:r>
            <a:r>
              <a:rPr lang="de-CH" dirty="0" err="1"/>
              <a:t>entitled</a:t>
            </a:r>
            <a:r>
              <a:rPr lang="de-CH" dirty="0"/>
              <a:t> </a:t>
            </a:r>
            <a:r>
              <a:rPr lang="de-CH" dirty="0" err="1"/>
              <a:t>to</a:t>
            </a:r>
            <a:r>
              <a:rPr lang="de-CH" dirty="0"/>
              <a:t> at least </a:t>
            </a:r>
            <a:r>
              <a:rPr lang="de-CH" dirty="0" err="1"/>
              <a:t>one</a:t>
            </a:r>
            <a:r>
              <a:rPr lang="de-CH" dirty="0"/>
              <a:t> </a:t>
            </a:r>
            <a:r>
              <a:rPr lang="de-CH" dirty="0" err="1"/>
              <a:t>seat</a:t>
            </a:r>
            <a:r>
              <a:rPr lang="de-CH" dirty="0"/>
              <a:t> in </a:t>
            </a:r>
            <a:r>
              <a:rPr lang="de-CH" dirty="0" err="1"/>
              <a:t>the</a:t>
            </a:r>
            <a:r>
              <a:rPr lang="de-CH" dirty="0"/>
              <a:t> Council </a:t>
            </a:r>
            <a:r>
              <a:rPr lang="de-CH" dirty="0" err="1"/>
              <a:t>of</a:t>
            </a:r>
            <a:r>
              <a:rPr lang="de-CH" dirty="0"/>
              <a:t> </a:t>
            </a:r>
            <a:r>
              <a:rPr lang="de-CH" dirty="0" err="1"/>
              <a:t>Circles</a:t>
            </a:r>
            <a:r>
              <a:rPr lang="de-CH" dirty="0"/>
              <a:t>, </a:t>
            </a:r>
            <a:r>
              <a:rPr lang="de-CH" dirty="0" err="1"/>
              <a:t>by</a:t>
            </a:r>
            <a:r>
              <a:rPr lang="de-CH" dirty="0"/>
              <a:t> </a:t>
            </a:r>
            <a:r>
              <a:rPr lang="de-CH" dirty="0" err="1"/>
              <a:t>majority</a:t>
            </a:r>
            <a:r>
              <a:rPr lang="de-CH" dirty="0"/>
              <a:t> </a:t>
            </a:r>
            <a:r>
              <a:rPr lang="de-CH" dirty="0" err="1"/>
              <a:t>of</a:t>
            </a:r>
            <a:r>
              <a:rPr lang="de-CH" dirty="0"/>
              <a:t> </a:t>
            </a:r>
            <a:r>
              <a:rPr lang="de-CH" dirty="0" err="1"/>
              <a:t>votes</a:t>
            </a:r>
            <a:r>
              <a:rPr lang="de-CH" dirty="0"/>
              <a:t> in </a:t>
            </a:r>
            <a:r>
              <a:rPr lang="de-CH" dirty="0" err="1"/>
              <a:t>that</a:t>
            </a:r>
            <a:r>
              <a:rPr lang="de-CH" dirty="0"/>
              <a:t> </a:t>
            </a:r>
            <a:r>
              <a:rPr lang="de-CH" dirty="0" err="1"/>
              <a:t>country</a:t>
            </a:r>
            <a:r>
              <a:rPr lang="de-CH" dirty="0"/>
              <a:t>. </a:t>
            </a:r>
            <a:r>
              <a:rPr lang="de-CH" dirty="0">
                <a:hlinkClick r:id="rId2"/>
              </a:rPr>
              <a:t>See </a:t>
            </a:r>
            <a:r>
              <a:rPr lang="de-CH" dirty="0" err="1">
                <a:hlinkClick r:id="rId2"/>
              </a:rPr>
              <a:t>for</a:t>
            </a:r>
            <a:r>
              <a:rPr lang="de-CH" dirty="0">
                <a:hlinkClick r:id="rId2"/>
              </a:rPr>
              <a:t> </a:t>
            </a:r>
            <a:r>
              <a:rPr lang="de-CH" dirty="0" err="1">
                <a:hlinkClick r:id="rId2"/>
              </a:rPr>
              <a:t>more</a:t>
            </a:r>
            <a:r>
              <a:rPr lang="de-CH" dirty="0">
                <a:hlinkClick r:id="rId2"/>
              </a:rPr>
              <a:t> </a:t>
            </a:r>
            <a:r>
              <a:rPr lang="de-CH" dirty="0" err="1">
                <a:hlinkClick r:id="rId2"/>
              </a:rPr>
              <a:t>information</a:t>
            </a:r>
            <a:r>
              <a:rPr lang="de-CH" dirty="0">
                <a:hlinkClick r:id="rId2"/>
              </a:rPr>
              <a:t> in </a:t>
            </a:r>
            <a:r>
              <a:rPr lang="de-CH" dirty="0" err="1">
                <a:hlinkClick r:id="rId2"/>
              </a:rPr>
              <a:t>specific</a:t>
            </a:r>
            <a:r>
              <a:rPr lang="de-CH" dirty="0">
                <a:hlinkClick r:id="rId2"/>
              </a:rPr>
              <a:t> </a:t>
            </a:r>
            <a:r>
              <a:rPr lang="de-CH" dirty="0" err="1">
                <a:hlinkClick r:id="rId2"/>
              </a:rPr>
              <a:t>cases</a:t>
            </a:r>
            <a:r>
              <a:rPr lang="de-CH" dirty="0">
                <a:hlinkClick r:id="rId2"/>
              </a:rPr>
              <a:t>.</a:t>
            </a:r>
            <a:endParaRPr lang="de-CH" dirty="0"/>
          </a:p>
          <a:p>
            <a:endParaRPr lang="de-CH" dirty="0"/>
          </a:p>
        </p:txBody>
      </p:sp>
    </p:spTree>
    <p:extLst>
      <p:ext uri="{BB962C8B-B14F-4D97-AF65-F5344CB8AC3E}">
        <p14:creationId xmlns:p14="http://schemas.microsoft.com/office/powerpoint/2010/main" val="2373374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2">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F96B13"/>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936</Words>
  <Application>Microsoft Office PowerPoint</Application>
  <PresentationFormat>Breitbild</PresentationFormat>
  <Paragraphs>62</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Century Gothic</vt:lpstr>
      <vt:lpstr>Wingdings</vt:lpstr>
      <vt:lpstr>Wingdings 3</vt:lpstr>
      <vt:lpstr>Ion-Sitzungssaal</vt:lpstr>
      <vt:lpstr>01. Executive of Sound Prosperity</vt:lpstr>
      <vt:lpstr>Direct Democracy /Holacracy</vt:lpstr>
      <vt:lpstr>Constitution</vt:lpstr>
      <vt:lpstr>The power to the Members</vt:lpstr>
      <vt:lpstr>Federalism = Community Unionism</vt:lpstr>
      <vt:lpstr>Federal acts = Community Union acts</vt:lpstr>
      <vt:lpstr>Union Circle</vt:lpstr>
      <vt:lpstr>Who can call for a new law to be enacted at Union Circle level?  </vt:lpstr>
      <vt:lpstr>Union Council</vt:lpstr>
      <vt:lpstr>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of Sound Prosperity</dc:title>
  <dc:creator>Irene</dc:creator>
  <cp:lastModifiedBy>Irene</cp:lastModifiedBy>
  <cp:revision>27</cp:revision>
  <dcterms:created xsi:type="dcterms:W3CDTF">2019-09-25T08:16:10Z</dcterms:created>
  <dcterms:modified xsi:type="dcterms:W3CDTF">2019-09-28T12:12:59Z</dcterms:modified>
</cp:coreProperties>
</file>